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5" r:id="rId2"/>
    <p:sldId id="257" r:id="rId3"/>
    <p:sldId id="265" r:id="rId4"/>
    <p:sldId id="266" r:id="rId5"/>
    <p:sldId id="259" r:id="rId6"/>
    <p:sldId id="277" r:id="rId7"/>
    <p:sldId id="278" r:id="rId8"/>
    <p:sldId id="261" r:id="rId9"/>
    <p:sldId id="262" r:id="rId10"/>
    <p:sldId id="263" r:id="rId11"/>
    <p:sldId id="264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286" r:id="rId20"/>
    <p:sldId id="280" r:id="rId21"/>
    <p:sldId id="281" r:id="rId22"/>
    <p:sldId id="282" r:id="rId23"/>
    <p:sldId id="283" r:id="rId24"/>
    <p:sldId id="293" r:id="rId25"/>
    <p:sldId id="288" r:id="rId26"/>
    <p:sldId id="289" r:id="rId27"/>
    <p:sldId id="290" r:id="rId28"/>
    <p:sldId id="291" r:id="rId29"/>
    <p:sldId id="292" r:id="rId30"/>
    <p:sldId id="296" r:id="rId31"/>
    <p:sldId id="297" r:id="rId32"/>
    <p:sldId id="298" r:id="rId33"/>
    <p:sldId id="307" r:id="rId34"/>
    <p:sldId id="308" r:id="rId35"/>
    <p:sldId id="309" r:id="rId36"/>
    <p:sldId id="310" r:id="rId37"/>
    <p:sldId id="311" r:id="rId38"/>
    <p:sldId id="312" r:id="rId39"/>
    <p:sldId id="313" r:id="rId40"/>
    <p:sldId id="314" r:id="rId41"/>
    <p:sldId id="315" r:id="rId42"/>
    <p:sldId id="276" r:id="rId4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ib\&#35775;&#38382;&#23398;&#32773;\UNT\&#30740;&#31350;&#24037;&#20316;\Proposals\IS%20Topics\&#20998;&#26512;&#22270;&#3492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ib\&#35775;&#38382;&#23398;&#32773;\UNT\&#30740;&#31350;&#24037;&#20316;\Proposals\IS%20Topics\&#20998;&#26512;&#22270;&#3492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strRef>
              <c:f>Sheet1!$A$3:$A$14</c:f>
              <c:strCache>
                <c:ptCount val="12"/>
                <c:pt idx="0">
                  <c:v>COMPUTER SCIENCE INFORMATION SYSTEMS</c:v>
                </c:pt>
                <c:pt idx="1">
                  <c:v>COMPUTER SCIENCE INTERDISCIPLINARY APPLICATIONS</c:v>
                </c:pt>
                <c:pt idx="2">
                  <c:v>MANAGEMENT</c:v>
                </c:pt>
                <c:pt idx="3">
                  <c:v>SOCIAL SCIENCES INTERDISCIPLINARY</c:v>
                </c:pt>
                <c:pt idx="4">
                  <c:v>COMMUNICATION</c:v>
                </c:pt>
                <c:pt idx="5">
                  <c:v>HEALTH CARE SCIENCES SERVICES</c:v>
                </c:pt>
                <c:pt idx="6">
                  <c:v>MEDICAL INFORMATICS</c:v>
                </c:pt>
                <c:pt idx="7">
                  <c:v>SOCIAL SCIENCES BIOMEDICAL</c:v>
                </c:pt>
                <c:pt idx="8">
                  <c:v>COMPUTER SCIENCE THEORY METHODS</c:v>
                </c:pt>
                <c:pt idx="9">
                  <c:v>TELECOMMUNICATIONS</c:v>
                </c:pt>
                <c:pt idx="10">
                  <c:v>GEOGRAPHY</c:v>
                </c:pt>
                <c:pt idx="11">
                  <c:v>GEOGRAPHY PHYSICAL</c:v>
                </c:pt>
              </c:strCache>
            </c:strRef>
          </c:cat>
          <c:val>
            <c:numRef>
              <c:f>Sheet1!$C$3:$C$14</c:f>
              <c:numCache>
                <c:formatCode>0.00%</c:formatCode>
                <c:ptCount val="12"/>
                <c:pt idx="0">
                  <c:v>0.32629330802088274</c:v>
                </c:pt>
                <c:pt idx="1">
                  <c:v>0.18723303274798292</c:v>
                </c:pt>
                <c:pt idx="2">
                  <c:v>0.11129568106312292</c:v>
                </c:pt>
                <c:pt idx="3">
                  <c:v>5.6953013763644991E-2</c:v>
                </c:pt>
                <c:pt idx="4">
                  <c:v>5.2206929283341245E-2</c:v>
                </c:pt>
                <c:pt idx="5">
                  <c:v>4.7935453251067871E-2</c:v>
                </c:pt>
                <c:pt idx="6">
                  <c:v>4.7935453251067871E-2</c:v>
                </c:pt>
                <c:pt idx="7">
                  <c:v>4.057902230659706E-2</c:v>
                </c:pt>
                <c:pt idx="8">
                  <c:v>3.7731371618414805E-2</c:v>
                </c:pt>
                <c:pt idx="9">
                  <c:v>3.0137636449928808E-2</c:v>
                </c:pt>
                <c:pt idx="10">
                  <c:v>2.6103464641670623E-2</c:v>
                </c:pt>
                <c:pt idx="11">
                  <c:v>2.6103464641670623E-2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4-4DAB-8EE5-ED706E67AD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41549776"/>
        <c:axId val="1483772784"/>
      </c:radarChart>
      <c:catAx>
        <c:axId val="14415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3772784"/>
        <c:crosses val="autoZero"/>
        <c:auto val="1"/>
        <c:lblAlgn val="ctr"/>
        <c:lblOffset val="100"/>
        <c:noMultiLvlLbl val="0"/>
      </c:catAx>
      <c:valAx>
        <c:axId val="148377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54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801116670795838"/>
          <c:y val="2.9401582045041036E-2"/>
          <c:w val="0.76789482896491901"/>
          <c:h val="0.859395306060657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Number of papers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108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Sheet2!$A$2:$A$22</c:f>
              <c:strCache>
                <c:ptCount val="21"/>
                <c:pt idx="0">
                  <c:v>Wuhan Univ</c:v>
                </c:pt>
                <c:pt idx="1">
                  <c:v>Indiana Univ</c:v>
                </c:pt>
                <c:pt idx="2">
                  <c:v>Harvard Univ</c:v>
                </c:pt>
                <c:pt idx="3">
                  <c:v>Drexel Univ</c:v>
                </c:pt>
                <c:pt idx="4">
                  <c:v>Univ Michigan</c:v>
                </c:pt>
                <c:pt idx="5">
                  <c:v>Univ Illinois</c:v>
                </c:pt>
                <c:pt idx="6">
                  <c:v>Univ N Carolina</c:v>
                </c:pt>
                <c:pt idx="7">
                  <c:v>Chinese Acad Sci</c:v>
                </c:pt>
                <c:pt idx="8">
                  <c:v>Univ Washington</c:v>
                </c:pt>
                <c:pt idx="9">
                  <c:v>Univ S Florida</c:v>
                </c:pt>
                <c:pt idx="10">
                  <c:v>City Univ Hong Kong</c:v>
                </c:pt>
                <c:pt idx="11">
                  <c:v>Nanjing Univ</c:v>
                </c:pt>
                <c:pt idx="12">
                  <c:v>Ohio State Univ</c:v>
                </c:pt>
                <c:pt idx="13">
                  <c:v>Penn State Univ</c:v>
                </c:pt>
                <c:pt idx="14">
                  <c:v>Univ Granada</c:v>
                </c:pt>
                <c:pt idx="15">
                  <c:v>Univ Maryland</c:v>
                </c:pt>
                <c:pt idx="16">
                  <c:v>Univ New South Wales</c:v>
                </c:pt>
                <c:pt idx="17">
                  <c:v>Katholieke Univ Leuven</c:v>
                </c:pt>
                <c:pt idx="18">
                  <c:v>Nanyang Technol Univ</c:v>
                </c:pt>
                <c:pt idx="19">
                  <c:v>Univ Sheffield</c:v>
                </c:pt>
                <c:pt idx="20">
                  <c:v>Univ Wisconsin</c:v>
                </c:pt>
              </c:strCache>
            </c:strRef>
          </c:cat>
          <c:val>
            <c:numRef>
              <c:f>Sheet2!$B$2:$B$22</c:f>
              <c:numCache>
                <c:formatCode>General</c:formatCode>
                <c:ptCount val="21"/>
                <c:pt idx="0">
                  <c:v>77</c:v>
                </c:pt>
                <c:pt idx="1">
                  <c:v>59</c:v>
                </c:pt>
                <c:pt idx="2">
                  <c:v>53</c:v>
                </c:pt>
                <c:pt idx="3">
                  <c:v>36</c:v>
                </c:pt>
                <c:pt idx="4">
                  <c:v>36</c:v>
                </c:pt>
                <c:pt idx="5">
                  <c:v>35</c:v>
                </c:pt>
                <c:pt idx="6">
                  <c:v>33</c:v>
                </c:pt>
                <c:pt idx="7">
                  <c:v>32</c:v>
                </c:pt>
                <c:pt idx="8">
                  <c:v>32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9-4420-B714-5095B834AE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1"/>
        <c:overlap val="-77"/>
        <c:axId val="1441541376"/>
        <c:axId val="1079757600"/>
      </c:barChart>
      <c:catAx>
        <c:axId val="14415413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15000"/>
                <a:lumOff val="8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757600"/>
        <c:crosses val="autoZero"/>
        <c:auto val="1"/>
        <c:lblAlgn val="ctr"/>
        <c:lblOffset val="100"/>
        <c:noMultiLvlLbl val="0"/>
      </c:catAx>
      <c:valAx>
        <c:axId val="1079757600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99000">
                    <a:schemeClr val="tx1">
                      <a:lumMod val="25000"/>
                      <a:lumOff val="75000"/>
                    </a:schemeClr>
                  </a:gs>
                  <a:gs pos="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papers</a:t>
                </a:r>
                <a:endParaRPr lang="zh-CN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541376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  <a:tileRect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99000">
              <a:schemeClr val="tx1">
                <a:lumMod val="25000"/>
                <a:lumOff val="75000"/>
              </a:schemeClr>
            </a:gs>
            <a:gs pos="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15000"/>
                <a:lumOff val="85000"/>
              </a:schemeClr>
            </a:gs>
            <a:gs pos="0">
              <a:schemeClr val="tx1">
                <a:lumMod val="5000"/>
                <a:lumOff val="9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2BC4F-6EF6-42AB-ADBF-624F8666F23E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4574-18D1-412D-B2B3-0FDB7A6D964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183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论文总数中前十位学科占比（不计</a:t>
            </a:r>
            <a:r>
              <a:rPr lang="en-US" altLang="zh-CN" dirty="0"/>
              <a:t>IS&amp;LS</a:t>
            </a:r>
            <a:r>
              <a:rPr lang="zh-CN" altLang="en-US" dirty="0"/>
              <a:t>），具有跨学科研究性质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52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被引最多的文章概况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054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被引最多的文章概况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9089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发文最多的研究机构排名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0789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发文前</a:t>
            </a:r>
            <a:r>
              <a:rPr lang="en-US" altLang="zh-CN" dirty="0"/>
              <a:t>50</a:t>
            </a:r>
            <a:r>
              <a:rPr lang="zh-CN" altLang="en-US" dirty="0"/>
              <a:t>位机构合作关系图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850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前十位机构研究主题侧重（聚类得出的主题）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8215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发文最多的作者概况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9691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发文最多的作者概况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0061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1 </a:t>
            </a:r>
            <a:r>
              <a:rPr lang="zh-CN" altLang="en-US" dirty="0"/>
              <a:t>学术规范与伦理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2509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2 </a:t>
            </a:r>
            <a:r>
              <a:rPr lang="zh-CN" altLang="en-US" dirty="0"/>
              <a:t>信息检索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733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3 </a:t>
            </a:r>
            <a:r>
              <a:rPr lang="zh-CN" altLang="en-US" dirty="0"/>
              <a:t>健康信息学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82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作者关键词词云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487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4 </a:t>
            </a:r>
            <a:r>
              <a:rPr lang="zh-CN" altLang="en-US" dirty="0"/>
              <a:t>信息行为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3002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5 </a:t>
            </a:r>
            <a:r>
              <a:rPr lang="zh-CN" altLang="en-US" dirty="0"/>
              <a:t>社交媒体分析相关研究主题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7745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6 </a:t>
            </a:r>
            <a:r>
              <a:rPr lang="zh-CN" altLang="en-US" dirty="0"/>
              <a:t>跨学科合作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164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7 </a:t>
            </a:r>
            <a:r>
              <a:rPr lang="zh-CN" altLang="en-US" dirty="0"/>
              <a:t>新技术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164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8 </a:t>
            </a:r>
            <a:r>
              <a:rPr lang="zh-CN" altLang="en-US" dirty="0"/>
              <a:t>虚假信息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16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9 </a:t>
            </a:r>
            <a:r>
              <a:rPr lang="zh-CN" altLang="en-US" dirty="0"/>
              <a:t>儿童与青少年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164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10 </a:t>
            </a:r>
            <a:r>
              <a:rPr lang="zh-CN" altLang="en-US" dirty="0"/>
              <a:t>数字人文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164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11 </a:t>
            </a:r>
            <a:r>
              <a:rPr lang="zh-CN" altLang="en-US" dirty="0"/>
              <a:t>主题建模与文本挖掘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00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12 </a:t>
            </a:r>
            <a:r>
              <a:rPr lang="zh-CN" altLang="en-US" dirty="0"/>
              <a:t>引文分析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677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1 </a:t>
            </a:r>
            <a:r>
              <a:rPr lang="zh-CN" altLang="en-US" dirty="0"/>
              <a:t>社交媒体分析相关研究主题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43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高频关键词共现网络图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6271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2 </a:t>
            </a:r>
            <a:r>
              <a:rPr lang="zh-CN" altLang="en-US" dirty="0"/>
              <a:t>交流研究与在线交流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812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3 </a:t>
            </a:r>
            <a:r>
              <a:rPr lang="zh-CN" altLang="en-US" dirty="0"/>
              <a:t>移动信息与云计算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8248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4 </a:t>
            </a:r>
            <a:r>
              <a:rPr lang="zh-CN" altLang="en-US" dirty="0"/>
              <a:t>数据挖掘与分析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2329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5 </a:t>
            </a:r>
            <a:r>
              <a:rPr lang="zh-CN" altLang="en-US" dirty="0"/>
              <a:t>信息检索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70889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6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信息行为和数字素养</a:t>
            </a:r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196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7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数字管护</a:t>
            </a:r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8189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8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信息教育和图书馆</a:t>
            </a:r>
            <a:r>
              <a:rPr lang="zh-CN" altLang="en-US" dirty="0"/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3899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1 </a:t>
            </a:r>
            <a:r>
              <a:rPr lang="zh-CN" altLang="en-US" dirty="0"/>
              <a:t>社交媒体分析相关研究主题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4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2 </a:t>
            </a:r>
            <a:r>
              <a:rPr lang="zh-CN" altLang="en-US" dirty="0"/>
              <a:t>大数据、机器学习相关研究主题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A54574-18D1-412D-B2B3-0FDB7A6D964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6986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3 </a:t>
            </a:r>
            <a:r>
              <a:rPr lang="zh-CN" altLang="en-US" dirty="0"/>
              <a:t>文献计量相关研究主题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718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4 </a:t>
            </a:r>
            <a:r>
              <a:rPr lang="zh-CN" altLang="en-US" dirty="0"/>
              <a:t>知识管理相关研究主题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4654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5 </a:t>
            </a:r>
            <a:r>
              <a:rPr lang="zh-CN" altLang="en-US" dirty="0"/>
              <a:t>学术图书馆管理与服务相关研究主题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516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聚类</a:t>
            </a:r>
            <a:r>
              <a:rPr lang="en-US" altLang="zh-CN" dirty="0"/>
              <a:t>6 </a:t>
            </a:r>
            <a:r>
              <a:rPr lang="zh-CN" altLang="en-US" dirty="0"/>
              <a:t>医学信息学相关研究主题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A54574-18D1-412D-B2B3-0FDB7A6D964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27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1BEA62-7E9C-41FC-9DDD-19749D003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07361E5-45EA-4170-99A1-E919DCF15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CFFF089-A906-4AAF-AD8A-F7A9C43F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16ECE-2632-45E8-AD66-D14290520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B2252FE-838A-4C44-B7CD-D9D174A76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09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AAE519-70A8-4ED1-9A6B-4FB5C33E5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4A3A928-3087-4BBE-AAD7-001A1552B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36F275-12CB-4A97-9BC7-02229A99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BD23A3C-E855-4354-ADBA-24044884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C04085-12EE-46F3-B491-66F3A622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418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5FA2531-307A-4CD7-B17A-B3DCA08A88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CA29A63-FDC2-487D-8853-51F711EB39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8F0191-B5D1-49F7-AECC-81E4870DC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E7EFFE-EDA8-492E-A9C5-BE60BAE2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9579608-1854-4C15-A6D6-4099489FB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58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A6606B-5879-48C5-8E96-D29FE382F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5987-1BB6-4763-9736-3209396D8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8F5628-1687-427A-99D1-667DE1B67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EE42AB-4C9F-4828-AE28-89CAC8F8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5BEB18-30E7-475A-B722-21C60F78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250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0A06F7-EA97-445A-9BB7-A0DA2AAA6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540943-AC76-4A53-85CD-E8EB99BAB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04303F-21A7-45F2-AA22-968C5DB1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CDF524-4C53-4902-A9AB-5FE2B86D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02C13C-E554-4F2A-8E22-6CC6B8E21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558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EB9A08-9EFC-4A7B-B228-E18A2711E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7B16512-9F2D-4B53-BF5C-06FAAFD92F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B08F0F-C48C-4ECC-87C9-6A0DFD183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21A6F07-B6E6-41C8-BD84-8C4CB8F7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F701B58-AEA5-40F2-B7EC-404EE2D70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207E56-A332-4FB9-B82D-3BBAFF418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5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D61C8F-D433-40BC-B4EF-B273D7C51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1A5735F-4061-47EE-852E-D424575A4D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D5249C5-A46C-45A7-A9F9-CE4A54EFA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BE72F00-8FC4-49C7-AB08-033D1BA324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9639B8-6C1A-425A-856B-95EEC09AB2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1A44708-263B-4D1D-B0DF-AE8827358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F663952-1A5D-4A46-A55D-903285466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731AC7D-A3AA-4A29-92DA-80FE17D04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65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09E0B5-9F09-4384-98B1-422AF7C94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8589DA5-ADB9-4524-9889-C27CE3AB8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FAA32DF-491A-4502-B9D5-593C815E1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0031DE3-577B-46D7-AE0D-2CDF4814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97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77A264D-CC65-4DFD-BCC0-B8FB72874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F716875-14E5-4346-A64F-4595EB32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D2C1501-125B-45F8-AF98-75D14AE35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62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9EE142-15DB-45BC-9066-7E99BEB86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493A42-6F61-475A-9542-6D3A83F979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05FCC79-29F7-40FC-9B45-AE329ED3A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7812A8E-C97E-48AA-9446-81A5A35BC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E51B58-DE76-44C7-998E-2FF7D76A3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DFD95FA-0C9E-44E5-B204-3B5D0DF0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083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46E90C-E10A-4E26-8638-C7EB1664F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E735300-5AD9-4E15-9387-11A2CAED9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A9B2BCD-7262-4B82-BE70-05FFC348F1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8FB0DEB-6E19-40B1-8767-A93A75A4B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35FFBAE-7762-4EF2-9809-BCE21DE3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4E91529-5FAD-4EB4-8C77-CD8A064ED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926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6D878D5-44D5-444D-9065-FE69FD85B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29FB485-3E52-4545-9D9D-9DC6C47D4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CFC32F8-352B-4896-B125-75ADBED4AF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49F0D-5E51-4ABF-9497-14415B0E2515}" type="datetimeFigureOut">
              <a:rPr lang="zh-CN" altLang="en-US" smtClean="0"/>
              <a:t>2019/1/18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87B73C-F513-433C-A127-2040F7FEF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941AB1-557E-43CA-8A3E-CB9B640513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AB1E0-5352-4F8E-9259-29BB65A5D70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3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495F8E3-5243-4F02-AC53-F05721B353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5280F9F-2129-4B35-86B4-8A4267DFA3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079E950F-26FD-49A5-8CFB-664703BE51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A957C5C2-2E01-464B-97B4-1981AF0523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53B7BE02-9D75-4EBB-879B-D7B75937FC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0D9536D6-02B7-4110-BF2B-17B08DDFE7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ADA6B83F-32F5-4D8C-AA2F-53A4FA1252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AE2FF24D-C357-4073-8093-410279D42F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7A7D5D9E-853D-4831-B45D-ED773133B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5D185781-4FC4-4AF1-B231-942FDE9634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CC270413-B0D3-4A07-BD1B-E9254A9892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2C47358D-4669-406F-AC20-6D169951BE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328C9057-3C8A-45CB-A084-4AD4535CDC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D204A0F9-30D5-4D9E-9019-95DEDCFFE8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F9CC2C27-C82D-467C-836F-F166E7059B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F680CD9A-5DEE-446A-A951-936A1B2D12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90F745C0-6118-47A3-85AB-A412FE581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3CEC5B1E-7348-4ACE-B1DD-E53926EB76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F96B7951-47C0-4555-9A22-86491610F4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ACD5C04A-A4EA-432A-A9B5-F84F41D745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B33C957B-D207-438D-9823-4FF59328F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F79D782-A9ED-4AEE-B67D-DDD6F1CB52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6C9F140-6D17-42C4-96E2-F124090D40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EE0A3AEC-72D0-4759-A596-564927A0CF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A027B02-EC1B-499B-B4F5-7221EC8D8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标题 1">
            <a:extLst>
              <a:ext uri="{FF2B5EF4-FFF2-40B4-BE49-F238E27FC236}">
                <a16:creationId xmlns:a16="http://schemas.microsoft.com/office/drawing/2014/main" id="{58AECD7A-CAB9-4DD9-831E-129B50A6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en-US" altLang="zh-CN" sz="3800" b="1" dirty="0">
                <a:solidFill>
                  <a:srgbClr val="FFFFFF"/>
                </a:solidFill>
              </a:rPr>
              <a:t>A Brief Bibliometric Analysis of Information Science &amp; Library </a:t>
            </a:r>
            <a:r>
              <a:rPr lang="en-US" altLang="zh-CN" sz="3800" b="1" dirty="0" smtClean="0">
                <a:solidFill>
                  <a:srgbClr val="FFFFFF"/>
                </a:solidFill>
              </a:rPr>
              <a:t>Science </a:t>
            </a:r>
            <a:r>
              <a:rPr lang="en-US" altLang="zh-CN" sz="3800" b="1" smtClean="0">
                <a:solidFill>
                  <a:srgbClr val="FFFFFF"/>
                </a:solidFill>
              </a:rPr>
              <a:t>Publications in 2018</a:t>
            </a:r>
            <a:endParaRPr lang="zh-CN" altLang="en-US" sz="3800" b="1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403B42-5DC7-4342-8656-E1B5C6B80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 lnSpcReduction="10000"/>
          </a:bodyPr>
          <a:lstStyle/>
          <a:p>
            <a:endParaRPr lang="en-US" altLang="zh-CN" dirty="0">
              <a:solidFill>
                <a:srgbClr val="FFFFFF"/>
              </a:solidFill>
            </a:endParaRPr>
          </a:p>
          <a:p>
            <a:r>
              <a:rPr lang="en-US" altLang="zh-CN" dirty="0">
                <a:solidFill>
                  <a:srgbClr val="FFFFFF"/>
                </a:solidFill>
              </a:rPr>
              <a:t>Jan.17, </a:t>
            </a:r>
            <a:r>
              <a:rPr lang="en-US" altLang="zh-CN" dirty="0" smtClean="0">
                <a:solidFill>
                  <a:srgbClr val="FFFFFF"/>
                </a:solidFill>
              </a:rPr>
              <a:t>2019</a:t>
            </a:r>
          </a:p>
          <a:p>
            <a:r>
              <a:rPr lang="en-US" altLang="zh-CN" dirty="0" smtClean="0">
                <a:solidFill>
                  <a:srgbClr val="FFFFFF"/>
                </a:solidFill>
              </a:rPr>
              <a:t>Wei Chen and Chunying Wang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3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5: Academic Libraries, Information Literacy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61860"/>
            <a:ext cx="6377769" cy="5728771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Digital libraries, Linked data, Metadata, Information management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Open access; Institutional repositories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Scholarly communication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Information literacy, including students education, information behavior, information retrieval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Library services assessment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Semantic web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Data mining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Text mining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Survey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Content analysis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892983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6: Medical Informatics</a:t>
            </a:r>
            <a:endParaRPr lang="zh-CN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548089"/>
            <a:ext cx="6377769" cy="57618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Clinical decision support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Patient safety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Health care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Health information technology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Usability evaluation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Case study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Interviews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Focus groups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Grounded theory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Data sources: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Electronic health records, </a:t>
            </a:r>
            <a:r>
              <a:rPr lang="en-US" altLang="zh-CN" sz="2000" i="1" dirty="0"/>
              <a:t>etc</a:t>
            </a:r>
            <a:r>
              <a:rPr lang="en-US" altLang="zh-CN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867903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05DEE376-62C9-44E6-B50C-79D75017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/>
              <a:t>Top Cited Papers</a:t>
            </a:r>
            <a:endParaRPr lang="en-US" altLang="zh-CN" b="1" dirty="0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989F6C4-56A6-462F-A987-5261A54CBC6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96607" y="1690689"/>
          <a:ext cx="11589746" cy="4965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30">
                  <a:extLst>
                    <a:ext uri="{9D8B030D-6E8A-4147-A177-3AD203B41FA5}">
                      <a16:colId xmlns:a16="http://schemas.microsoft.com/office/drawing/2014/main" val="2751405381"/>
                    </a:ext>
                  </a:extLst>
                </a:gridCol>
                <a:gridCol w="4195922">
                  <a:extLst>
                    <a:ext uri="{9D8B030D-6E8A-4147-A177-3AD203B41FA5}">
                      <a16:colId xmlns:a16="http://schemas.microsoft.com/office/drawing/2014/main" val="37822134"/>
                    </a:ext>
                  </a:extLst>
                </a:gridCol>
                <a:gridCol w="2390660">
                  <a:extLst>
                    <a:ext uri="{9D8B030D-6E8A-4147-A177-3AD203B41FA5}">
                      <a16:colId xmlns:a16="http://schemas.microsoft.com/office/drawing/2014/main" val="2831093077"/>
                    </a:ext>
                  </a:extLst>
                </a:gridCol>
                <a:gridCol w="2527944">
                  <a:extLst>
                    <a:ext uri="{9D8B030D-6E8A-4147-A177-3AD203B41FA5}">
                      <a16:colId xmlns:a16="http://schemas.microsoft.com/office/drawing/2014/main" val="4289999156"/>
                    </a:ext>
                  </a:extLst>
                </a:gridCol>
                <a:gridCol w="1999990">
                  <a:extLst>
                    <a:ext uri="{9D8B030D-6E8A-4147-A177-3AD203B41FA5}">
                      <a16:colId xmlns:a16="http://schemas.microsoft.com/office/drawing/2014/main" val="982098091"/>
                    </a:ext>
                  </a:extLst>
                </a:gridCol>
              </a:tblGrid>
              <a:tr h="374639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Title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Journal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Author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Times cited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extLst>
                  <a:ext uri="{0D108BD9-81ED-4DB2-BD59-A6C34878D82A}">
                    <a16:rowId xmlns:a16="http://schemas.microsoft.com/office/drawing/2014/main" val="3652165041"/>
                  </a:ext>
                </a:extLst>
              </a:tr>
              <a:tr h="885510">
                <a:tc>
                  <a:txBody>
                    <a:bodyPr/>
                    <a:lstStyle/>
                    <a:p>
                      <a:r>
                        <a:rPr lang="en-US" altLang="zh-CN" sz="1600"/>
                        <a:t>1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Search engine marketing is not all gold: Insights from Twitter and </a:t>
                      </a:r>
                      <a:r>
                        <a:rPr lang="en-US" altLang="zh-CN" sz="1600" dirty="0" err="1"/>
                        <a:t>SEOClerks</a:t>
                      </a:r>
                      <a:endParaRPr lang="zh-CN" altLang="en-US" sz="1600" dirty="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kern="1200">
                          <a:effectLst/>
                        </a:rPr>
                        <a:t>International Journal of Information Management </a:t>
                      </a:r>
                      <a:r>
                        <a:rPr lang="en-US" altLang="zh-CN" sz="1600" kern="1200">
                          <a:effectLst/>
                        </a:rPr>
                        <a:t> 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Aswani, Reema, Kar; Arpan Kumar, Ilavarasan; P. Vigneswara; et al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15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extLst>
                  <a:ext uri="{0D108BD9-81ED-4DB2-BD59-A6C34878D82A}">
                    <a16:rowId xmlns:a16="http://schemas.microsoft.com/office/drawing/2014/main" val="3032700915"/>
                  </a:ext>
                </a:extLst>
              </a:tr>
              <a:tr h="885510">
                <a:tc>
                  <a:txBody>
                    <a:bodyPr/>
                    <a:lstStyle/>
                    <a:p>
                      <a:r>
                        <a:rPr lang="en-US" altLang="zh-CN" sz="1600"/>
                        <a:t>2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Social network analysis: Characteristics of online social networks after a disaster</a:t>
                      </a:r>
                      <a:endParaRPr lang="zh-CN" altLang="en-US" sz="1600" dirty="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kern="1200">
                          <a:effectLst/>
                        </a:rPr>
                        <a:t>International Journal of Information Management 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Kim, Jooho; Hastak, Makarand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15</a:t>
                      </a:r>
                    </a:p>
                    <a:p>
                      <a:pPr algn="ctr"/>
                      <a:r>
                        <a:rPr lang="en-US" altLang="zh-CN" sz="1600"/>
                        <a:t>ESI TOP 1% highly cited paper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extLst>
                  <a:ext uri="{0D108BD9-81ED-4DB2-BD59-A6C34878D82A}">
                    <a16:rowId xmlns:a16="http://schemas.microsoft.com/office/drawing/2014/main" val="2735990747"/>
                  </a:ext>
                </a:extLst>
              </a:tr>
              <a:tr h="1140944">
                <a:tc>
                  <a:txBody>
                    <a:bodyPr/>
                    <a:lstStyle/>
                    <a:p>
                      <a:r>
                        <a:rPr lang="en-US" altLang="zh-CN" sz="1600"/>
                        <a:t>3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Examining branding co-creation in brand communities on social media: Applying the paradigm of Stimulus-Organism-Response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kern="1200">
                          <a:effectLst/>
                        </a:rPr>
                        <a:t>International Journal of Information Management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Kamboj, Shampy; Sarmah, Bijoylaxmi; Gupta, Shivam; et al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13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extLst>
                  <a:ext uri="{0D108BD9-81ED-4DB2-BD59-A6C34878D82A}">
                    <a16:rowId xmlns:a16="http://schemas.microsoft.com/office/drawing/2014/main" val="1483229160"/>
                  </a:ext>
                </a:extLst>
              </a:tr>
              <a:tr h="885510">
                <a:tc>
                  <a:txBody>
                    <a:bodyPr/>
                    <a:lstStyle/>
                    <a:p>
                      <a:r>
                        <a:rPr lang="en-US" altLang="zh-CN" sz="1600"/>
                        <a:t>4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A Guide to Field Notes for Qualitative Research: Context and Conversation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Qualitative Health Research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Phillippi, Julia; Lauderdale, Jana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13</a:t>
                      </a:r>
                    </a:p>
                    <a:p>
                      <a:pPr algn="ctr"/>
                      <a:r>
                        <a:rPr lang="en-US" altLang="zh-CN" sz="1600"/>
                        <a:t>ESI TOP 0.1% highly cited papers 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extLst>
                  <a:ext uri="{0D108BD9-81ED-4DB2-BD59-A6C34878D82A}">
                    <a16:rowId xmlns:a16="http://schemas.microsoft.com/office/drawing/2014/main" val="1016842516"/>
                  </a:ext>
                </a:extLst>
              </a:tr>
              <a:tr h="630075">
                <a:tc>
                  <a:txBody>
                    <a:bodyPr/>
                    <a:lstStyle/>
                    <a:p>
                      <a:r>
                        <a:rPr lang="en-US" altLang="zh-CN" sz="1600"/>
                        <a:t>5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fr-FR" altLang="zh-CN" sz="1600" dirty="0"/>
                        <a:t>Digital transformation by SME entrepreneurs: A capability perspective</a:t>
                      </a:r>
                      <a:endParaRPr lang="zh-CN" altLang="en-US" sz="1600" dirty="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Information Systems Journal 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r>
                        <a:rPr lang="de-DE" altLang="zh-CN" sz="1600"/>
                        <a:t>Li, Liang; Su, Fang; Zhang, Wei; et al</a:t>
                      </a:r>
                      <a:endParaRPr lang="zh-CN" altLang="en-US" sz="1600"/>
                    </a:p>
                  </a:txBody>
                  <a:tcPr marL="73223" marR="73223" marT="36611" marB="366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11</a:t>
                      </a:r>
                      <a:endParaRPr lang="zh-CN" altLang="en-US" sz="1600" dirty="0"/>
                    </a:p>
                  </a:txBody>
                  <a:tcPr marL="73223" marR="73223" marT="36611" marB="36611"/>
                </a:tc>
                <a:extLst>
                  <a:ext uri="{0D108BD9-81ED-4DB2-BD59-A6C34878D82A}">
                    <a16:rowId xmlns:a16="http://schemas.microsoft.com/office/drawing/2014/main" val="887827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488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>
            <a:extLst>
              <a:ext uri="{FF2B5EF4-FFF2-40B4-BE49-F238E27FC236}">
                <a16:creationId xmlns:a16="http://schemas.microsoft.com/office/drawing/2014/main" id="{F673778A-7579-4B4E-9295-AD188CE7C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b="1" dirty="0"/>
              <a:t>Top Cited Papers (cont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CN" b="1" dirty="0"/>
              <a:t>d)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1989F6C4-56A6-462F-A987-5261A54CBC65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496676" y="1690688"/>
          <a:ext cx="11335439" cy="4993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844">
                  <a:extLst>
                    <a:ext uri="{9D8B030D-6E8A-4147-A177-3AD203B41FA5}">
                      <a16:colId xmlns:a16="http://schemas.microsoft.com/office/drawing/2014/main" val="2751405381"/>
                    </a:ext>
                  </a:extLst>
                </a:gridCol>
                <a:gridCol w="4173323">
                  <a:extLst>
                    <a:ext uri="{9D8B030D-6E8A-4147-A177-3AD203B41FA5}">
                      <a16:colId xmlns:a16="http://schemas.microsoft.com/office/drawing/2014/main" val="37822134"/>
                    </a:ext>
                  </a:extLst>
                </a:gridCol>
                <a:gridCol w="2154217">
                  <a:extLst>
                    <a:ext uri="{9D8B030D-6E8A-4147-A177-3AD203B41FA5}">
                      <a16:colId xmlns:a16="http://schemas.microsoft.com/office/drawing/2014/main" val="2831093077"/>
                    </a:ext>
                  </a:extLst>
                </a:gridCol>
                <a:gridCol w="2778204">
                  <a:extLst>
                    <a:ext uri="{9D8B030D-6E8A-4147-A177-3AD203B41FA5}">
                      <a16:colId xmlns:a16="http://schemas.microsoft.com/office/drawing/2014/main" val="4289999156"/>
                    </a:ext>
                  </a:extLst>
                </a:gridCol>
                <a:gridCol w="1776851">
                  <a:extLst>
                    <a:ext uri="{9D8B030D-6E8A-4147-A177-3AD203B41FA5}">
                      <a16:colId xmlns:a16="http://schemas.microsoft.com/office/drawing/2014/main" val="982098091"/>
                    </a:ext>
                  </a:extLst>
                </a:gridCol>
              </a:tblGrid>
              <a:tr h="359520">
                <a:tc>
                  <a:txBody>
                    <a:bodyPr/>
                    <a:lstStyle/>
                    <a:p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Title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Journal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Author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Times cited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extLst>
                  <a:ext uri="{0D108BD9-81ED-4DB2-BD59-A6C34878D82A}">
                    <a16:rowId xmlns:a16="http://schemas.microsoft.com/office/drawing/2014/main" val="3652165041"/>
                  </a:ext>
                </a:extLst>
              </a:tr>
              <a:tr h="823105">
                <a:tc>
                  <a:txBody>
                    <a:bodyPr/>
                    <a:lstStyle/>
                    <a:p>
                      <a:r>
                        <a:rPr lang="en-US" altLang="zh-CN" sz="1600"/>
                        <a:t>6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Social media analytics - Challenges in topic discovery, data collection, and data preparation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International Journal of Information Management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Stieglitz, Stefan; Mirbabaie, Milad; Ross, Bjorn; et al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11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extLst>
                  <a:ext uri="{0D108BD9-81ED-4DB2-BD59-A6C34878D82A}">
                    <a16:rowId xmlns:a16="http://schemas.microsoft.com/office/drawing/2014/main" val="3159003584"/>
                  </a:ext>
                </a:extLst>
              </a:tr>
              <a:tr h="849775">
                <a:tc>
                  <a:txBody>
                    <a:bodyPr/>
                    <a:lstStyle/>
                    <a:p>
                      <a:r>
                        <a:rPr lang="en-US" altLang="zh-CN" sz="1600"/>
                        <a:t>7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Predicting the research output/growth of selected countries: application of Even GM (1,1) and NDGM models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Scientometrics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Javed, Saad Ahmed; Liu, Sifeng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/>
                        <a:t>ESI TOP 1% highly cited paper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extLst>
                  <a:ext uri="{0D108BD9-81ED-4DB2-BD59-A6C34878D82A}">
                    <a16:rowId xmlns:a16="http://schemas.microsoft.com/office/drawing/2014/main" val="3359937452"/>
                  </a:ext>
                </a:extLst>
              </a:tr>
              <a:tr h="1070238">
                <a:tc>
                  <a:txBody>
                    <a:bodyPr/>
                    <a:lstStyle/>
                    <a:p>
                      <a:r>
                        <a:rPr lang="en-US" altLang="zh-CN" sz="1600"/>
                        <a:t>8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The impact of Transformational and Authentic leadership on innovation in higher education: The contingent role of knowledge sharing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Telematics and Informatics 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Elrehail, Hamzah; Emeagwali, Okechukwu Lawrence; Alsaad, Abdallah; et al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9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extLst>
                  <a:ext uri="{0D108BD9-81ED-4DB2-BD59-A6C34878D82A}">
                    <a16:rowId xmlns:a16="http://schemas.microsoft.com/office/drawing/2014/main" val="1098388365"/>
                  </a:ext>
                </a:extLst>
              </a:tr>
              <a:tr h="849775">
                <a:tc>
                  <a:txBody>
                    <a:bodyPr/>
                    <a:lstStyle/>
                    <a:p>
                      <a:r>
                        <a:rPr lang="en-US" altLang="zh-CN" sz="1600"/>
                        <a:t>9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From data to value: A nine-factor framework for data-based value creation in information-intensive services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International Journal of Information Management 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da-DK" altLang="zh-CN" sz="1600"/>
                        <a:t>Lim, Chiehyeon; Kim, Ki-Hun; Kim, Min-Jun; et al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/>
                        <a:t>8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extLst>
                  <a:ext uri="{0D108BD9-81ED-4DB2-BD59-A6C34878D82A}">
                    <a16:rowId xmlns:a16="http://schemas.microsoft.com/office/drawing/2014/main" val="1273656400"/>
                  </a:ext>
                </a:extLst>
              </a:tr>
              <a:tr h="849775">
                <a:tc>
                  <a:txBody>
                    <a:bodyPr/>
                    <a:lstStyle/>
                    <a:p>
                      <a:r>
                        <a:rPr lang="en-US" altLang="zh-CN" sz="1600"/>
                        <a:t>10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 dirty="0"/>
                        <a:t>Big data technologies: An empirical investigation on their adoption, benefits and risks for companies</a:t>
                      </a:r>
                      <a:endParaRPr lang="zh-CN" altLang="en-US" sz="1600" dirty="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/>
                        <a:t>International Journal of Information Management 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r>
                        <a:rPr lang="en-US" altLang="zh-CN" sz="1600"/>
                        <a:t>Raguseo, Elisabetta</a:t>
                      </a:r>
                      <a:endParaRPr lang="zh-CN" altLang="en-US" sz="1600"/>
                    </a:p>
                  </a:txBody>
                  <a:tcPr marL="65504" marR="65504" marT="32752" marB="3275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8</a:t>
                      </a:r>
                      <a:endParaRPr lang="zh-CN" altLang="en-US" sz="1600" dirty="0"/>
                    </a:p>
                  </a:txBody>
                  <a:tcPr marL="65504" marR="65504" marT="32752" marB="32752"/>
                </a:tc>
                <a:extLst>
                  <a:ext uri="{0D108BD9-81ED-4DB2-BD59-A6C34878D82A}">
                    <a16:rowId xmlns:a16="http://schemas.microsoft.com/office/drawing/2014/main" val="655369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9749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9E581-5B5E-4FE5-BAF1-09970431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Leading Organizations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7FD49469-6A2E-416E-A760-DAB8261863C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377108" y="1079653"/>
          <a:ext cx="9132984" cy="5778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0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9E581-5B5E-4FE5-BAF1-09970431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75" y="0"/>
            <a:ext cx="10938831" cy="1325563"/>
          </a:xfrm>
        </p:spPr>
        <p:txBody>
          <a:bodyPr/>
          <a:lstStyle/>
          <a:p>
            <a:r>
              <a:rPr lang="en-US" altLang="zh-CN" b="1">
                <a:latin typeface="+mn-lt"/>
                <a:ea typeface="+mn-ea"/>
                <a:cs typeface="+mn-ea"/>
                <a:sym typeface="+mn-lt"/>
              </a:rPr>
              <a:t>Leading Organizations - Collaboration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id="{BB18C004-040D-43D9-8390-BD7BE9026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16"/>
          <a:stretch/>
        </p:blipFill>
        <p:spPr>
          <a:xfrm>
            <a:off x="165683" y="1507341"/>
            <a:ext cx="11860633" cy="5350659"/>
          </a:xfrm>
        </p:spPr>
      </p:pic>
    </p:spTree>
    <p:extLst>
      <p:ext uri="{BB962C8B-B14F-4D97-AF65-F5344CB8AC3E}">
        <p14:creationId xmlns:p14="http://schemas.microsoft.com/office/powerpoint/2010/main" val="16623400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19E581-5B5E-4FE5-BAF1-099704319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72" y="0"/>
            <a:ext cx="11545676" cy="1325563"/>
          </a:xfrm>
        </p:spPr>
        <p:txBody>
          <a:bodyPr/>
          <a:lstStyle/>
          <a:p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Leading Organizations - Research Topics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3326DB-01D7-4069-AE0F-87DECC065D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7" t="4732" b="50517"/>
          <a:stretch/>
        </p:blipFill>
        <p:spPr>
          <a:xfrm>
            <a:off x="2258457" y="2189204"/>
            <a:ext cx="9783895" cy="4500429"/>
          </a:xfrm>
          <a:prstGeom prst="rect">
            <a:avLst/>
          </a:prstGeom>
        </p:spPr>
      </p:pic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CF8E8EEB-4499-42F1-A456-B12709CF563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5590" y="2189203"/>
          <a:ext cx="1872867" cy="4500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2867">
                  <a:extLst>
                    <a:ext uri="{9D8B030D-6E8A-4147-A177-3AD203B41FA5}">
                      <a16:colId xmlns:a16="http://schemas.microsoft.com/office/drawing/2014/main" val="2676977816"/>
                    </a:ext>
                  </a:extLst>
                </a:gridCol>
              </a:tblGrid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Wuhan Univ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172569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Indiana Univ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69867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Harvard Univ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920646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Drexel Univ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679519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 Michigan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018843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 Illinois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93380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 N Carolina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90408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Chinese Acad Sci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9721289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Univ Washington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19614"/>
                  </a:ext>
                </a:extLst>
              </a:tr>
              <a:tr h="45004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Univ S Florida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712028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64A625B3-4C91-4AE8-8625-F9C2E4309D14}"/>
              </a:ext>
            </a:extLst>
          </p:cNvPr>
          <p:cNvSpPr/>
          <p:nvPr/>
        </p:nvSpPr>
        <p:spPr>
          <a:xfrm>
            <a:off x="10382028" y="1567576"/>
            <a:ext cx="10717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Social media</a:t>
            </a:r>
            <a:endParaRPr lang="zh-CN" altLang="en-US" sz="1600" dirty="0">
              <a:latin typeface="+mn-ea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A3971D6-865C-4814-9428-026820189808}"/>
              </a:ext>
            </a:extLst>
          </p:cNvPr>
          <p:cNvSpPr/>
          <p:nvPr/>
        </p:nvSpPr>
        <p:spPr>
          <a:xfrm>
            <a:off x="2007712" y="1693726"/>
            <a:ext cx="19816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Academic libraries</a:t>
            </a:r>
            <a:endParaRPr lang="zh-CN" altLang="en-US" sz="1600" dirty="0">
              <a:latin typeface="+mn-ea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2F4707A-3A84-4028-A7EE-000ED4BBF816}"/>
              </a:ext>
            </a:extLst>
          </p:cNvPr>
          <p:cNvSpPr/>
          <p:nvPr/>
        </p:nvSpPr>
        <p:spPr>
          <a:xfrm>
            <a:off x="3959026" y="1690688"/>
            <a:ext cx="14542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Bibliometrics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AC14C610-C3AD-4492-B02A-3EA6ECA953A7}"/>
              </a:ext>
            </a:extLst>
          </p:cNvPr>
          <p:cNvSpPr/>
          <p:nvPr/>
        </p:nvSpPr>
        <p:spPr>
          <a:xfrm>
            <a:off x="5766110" y="1690688"/>
            <a:ext cx="9957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Big data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94E3055-7503-4CDC-B928-A9BEEFA89D17}"/>
              </a:ext>
            </a:extLst>
          </p:cNvPr>
          <p:cNvSpPr/>
          <p:nvPr/>
        </p:nvSpPr>
        <p:spPr>
          <a:xfrm>
            <a:off x="6961763" y="1567577"/>
            <a:ext cx="155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Knowledge </a:t>
            </a:r>
          </a:p>
          <a:p>
            <a:pPr algn="ctr"/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management</a:t>
            </a:r>
            <a:r>
              <a:rPr lang="en-US" altLang="zh-CN" sz="1600" dirty="0">
                <a:latin typeface="+mn-ea"/>
              </a:rPr>
              <a:t>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C5AEC63-439E-4D35-A1F1-426F193D25CE}"/>
              </a:ext>
            </a:extLst>
          </p:cNvPr>
          <p:cNvSpPr/>
          <p:nvPr/>
        </p:nvSpPr>
        <p:spPr>
          <a:xfrm>
            <a:off x="8699073" y="1567577"/>
            <a:ext cx="13400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Medical </a:t>
            </a:r>
          </a:p>
          <a:p>
            <a:pPr algn="ctr"/>
            <a:r>
              <a:rPr lang="en-US" altLang="zh-CN" sz="1600" dirty="0">
                <a:solidFill>
                  <a:srgbClr val="000000"/>
                </a:solidFill>
                <a:latin typeface="+mn-ea"/>
              </a:rPr>
              <a:t>informatics</a:t>
            </a:r>
            <a:r>
              <a:rPr lang="en-US" altLang="zh-CN" sz="1600" dirty="0">
                <a:latin typeface="+mn-ea"/>
              </a:rPr>
              <a:t> 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1ED28DD-A1C3-4C2C-8426-762018B680AF}"/>
              </a:ext>
            </a:extLst>
          </p:cNvPr>
          <p:cNvSpPr txBox="1"/>
          <p:nvPr/>
        </p:nvSpPr>
        <p:spPr>
          <a:xfrm>
            <a:off x="6264002" y="1125508"/>
            <a:ext cx="99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/>
              <a:t>Topics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523744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D5F8B-E1D4-4673-B262-6070D115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48" y="0"/>
            <a:ext cx="10515600" cy="1325563"/>
          </a:xfrm>
        </p:spPr>
        <p:txBody>
          <a:bodyPr/>
          <a:lstStyle/>
          <a:p>
            <a:r>
              <a:rPr lang="en-US" altLang="zh-CN" b="1" dirty="0"/>
              <a:t>Leading Authors</a:t>
            </a:r>
            <a:endParaRPr lang="zh-CN" altLang="en-US" b="1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58F6826-503E-4EEE-BD0D-6AFAEE29B9E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86247" y="1200841"/>
          <a:ext cx="10821202" cy="5530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23">
                  <a:extLst>
                    <a:ext uri="{9D8B030D-6E8A-4147-A177-3AD203B41FA5}">
                      <a16:colId xmlns:a16="http://schemas.microsoft.com/office/drawing/2014/main" val="3038851709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3556938746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069045784"/>
                    </a:ext>
                  </a:extLst>
                </a:gridCol>
                <a:gridCol w="2728761">
                  <a:extLst>
                    <a:ext uri="{9D8B030D-6E8A-4147-A177-3AD203B41FA5}">
                      <a16:colId xmlns:a16="http://schemas.microsoft.com/office/drawing/2014/main" val="3416055973"/>
                    </a:ext>
                  </a:extLst>
                </a:gridCol>
                <a:gridCol w="2919730">
                  <a:extLst>
                    <a:ext uri="{9D8B030D-6E8A-4147-A177-3AD203B41FA5}">
                      <a16:colId xmlns:a16="http://schemas.microsoft.com/office/drawing/2014/main" val="2802804948"/>
                    </a:ext>
                  </a:extLst>
                </a:gridCol>
              </a:tblGrid>
              <a:tr h="411547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Papers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Name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Top Collaborators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Organization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Top keywords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12859"/>
                  </a:ext>
                </a:extLst>
              </a:tr>
              <a:tr h="598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Thelwall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Mike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Mas-Bleda, Amalia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Kousha, Kayvan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Univ Wolverhampton [23]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Citation analysis [10];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Mendeley [6]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5811241"/>
                  </a:ext>
                </a:extLst>
              </a:tr>
              <a:tr h="598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Bornmann, Lutz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Haunschild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Robin [8];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Leydesdorff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Loet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[5]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Max Planck Gesell [12]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Bibliometrics [8];</a:t>
                      </a:r>
                      <a:b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Altmetrics 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082485"/>
                  </a:ext>
                </a:extLst>
              </a:tr>
              <a:tr h="598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Bu, Yi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Ding, Ying [7];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Huang, Yong [4]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Indiana Univ [11]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Scientometrics [4];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Bibliometrics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177488"/>
                  </a:ext>
                </a:extLst>
              </a:tr>
              <a:tr h="598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Ding, Ying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Bu, Yi [7];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Xu, Jian [3]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Indiana Univ [11]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Scientometrics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104584"/>
                  </a:ext>
                </a:extLst>
              </a:tr>
              <a:tr h="59861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Haunschild, Robin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Bornmann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, Lutz [8];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Hug, Sven E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Max Planck Inst Solid State Res [9]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Bibliometrics [4];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Altmetrics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6988"/>
                  </a:ext>
                </a:extLst>
              </a:tr>
              <a:tr h="897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Jatowt, Adam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Jorge,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Alipio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Mario [3];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Campos, Ricardo [3]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Kyoto Univ [8]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 extraction [3];</a:t>
                      </a:r>
                      <a:b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Citation recommendation [2];</a:t>
                      </a:r>
                      <a:b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Keyword extraction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605007"/>
                  </a:ext>
                </a:extLst>
              </a:tr>
              <a:tr h="89792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Leydesdorff, Loet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Bornmann, Lutz [5];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Wagner, Caroline S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Univ Amsterdam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Diversity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Bibliometrics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Journal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3316930"/>
                  </a:ext>
                </a:extLst>
              </a:tr>
              <a:tr h="3300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Rousseau, Ronald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Hu,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Xiaojun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[3]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Katholieke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Univ Leuven [8]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None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93453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5872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6D5F8B-E1D4-4673-B262-6070D115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048" y="0"/>
            <a:ext cx="10515600" cy="1325563"/>
          </a:xfrm>
        </p:spPr>
        <p:txBody>
          <a:bodyPr/>
          <a:lstStyle/>
          <a:p>
            <a:r>
              <a:rPr lang="en-US" altLang="zh-CN" b="1" dirty="0"/>
              <a:t>Leading Authors (Cont</a:t>
            </a:r>
            <a:r>
              <a:rPr lang="en-US" altLang="zh-CN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en-US" altLang="zh-CN" b="1" dirty="0"/>
              <a:t>d)</a:t>
            </a:r>
            <a:endParaRPr lang="zh-CN" altLang="en-US" b="1" dirty="0"/>
          </a:p>
        </p:txBody>
      </p:sp>
      <p:graphicFrame>
        <p:nvGraphicFramePr>
          <p:cNvPr id="5" name="内容占位符 4">
            <a:extLst>
              <a:ext uri="{FF2B5EF4-FFF2-40B4-BE49-F238E27FC236}">
                <a16:creationId xmlns:a16="http://schemas.microsoft.com/office/drawing/2014/main" id="{358F6826-503E-4EEE-BD0D-6AFAEE29B9E7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501854" y="1211854"/>
          <a:ext cx="10821202" cy="551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9323">
                  <a:extLst>
                    <a:ext uri="{9D8B030D-6E8A-4147-A177-3AD203B41FA5}">
                      <a16:colId xmlns:a16="http://schemas.microsoft.com/office/drawing/2014/main" val="3038851709"/>
                    </a:ext>
                  </a:extLst>
                </a:gridCol>
                <a:gridCol w="1814513">
                  <a:extLst>
                    <a:ext uri="{9D8B030D-6E8A-4147-A177-3AD203B41FA5}">
                      <a16:colId xmlns:a16="http://schemas.microsoft.com/office/drawing/2014/main" val="3556938746"/>
                    </a:ext>
                  </a:extLst>
                </a:gridCol>
                <a:gridCol w="2428875">
                  <a:extLst>
                    <a:ext uri="{9D8B030D-6E8A-4147-A177-3AD203B41FA5}">
                      <a16:colId xmlns:a16="http://schemas.microsoft.com/office/drawing/2014/main" val="3069045784"/>
                    </a:ext>
                  </a:extLst>
                </a:gridCol>
                <a:gridCol w="2728761">
                  <a:extLst>
                    <a:ext uri="{9D8B030D-6E8A-4147-A177-3AD203B41FA5}">
                      <a16:colId xmlns:a16="http://schemas.microsoft.com/office/drawing/2014/main" val="3416055973"/>
                    </a:ext>
                  </a:extLst>
                </a:gridCol>
                <a:gridCol w="2919730">
                  <a:extLst>
                    <a:ext uri="{9D8B030D-6E8A-4147-A177-3AD203B41FA5}">
                      <a16:colId xmlns:a16="http://schemas.microsoft.com/office/drawing/2014/main" val="2802804948"/>
                    </a:ext>
                  </a:extLst>
                </a:gridCol>
              </a:tblGrid>
              <a:tr h="395526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Papers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Name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Top Collaborators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Organization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+mn-ea"/>
                          <a:ea typeface="+mn-ea"/>
                        </a:rPr>
                        <a:t>Top keywords</a:t>
                      </a:r>
                      <a:endParaRPr lang="zh-CN" altLang="en-US" sz="1600" dirty="0"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212859"/>
                  </a:ext>
                </a:extLst>
              </a:tr>
              <a:tr h="7449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Abdullah,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Abrizah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Aspura, M K Yanti Idaya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Univ Malaya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scholarly communication [2];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information literacy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66735413"/>
                  </a:ext>
                </a:extLst>
              </a:tr>
              <a:tr h="74499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Bates, David W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Slight, Sarah P [3];</a:t>
                      </a:r>
                      <a:b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Sittig, Dean F [2];</a:t>
                      </a:r>
                      <a:b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Seger, Diane L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Harvard Univ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quality of care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clinical decision support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electronic health records [3]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85811241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Hu, Jiankun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Yin, Xuefei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Zhu, Yanming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Univ New South Wales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Fingerprint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082485"/>
                  </a:ext>
                </a:extLst>
              </a:tr>
              <a:tr h="1241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Sittig, Dean F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Wright, Adam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Aaron, Skye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Singh, Hardeep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McEvoy, Dustin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Bates, David W [2]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Univ Texas Hlth Sci Ctr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clinical decision support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electronic health records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patient safety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4177488"/>
                  </a:ext>
                </a:extLst>
              </a:tr>
              <a:tr h="124165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Wright, Adam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Aaron, Skye [5];</a:t>
                      </a:r>
                      <a:b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Sittig, Dean F [3];</a:t>
                      </a:r>
                      <a:b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McEvoy, Dustin [3];</a:t>
                      </a:r>
                      <a:b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sv-SE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Ai, Angela [3]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Harvard Univ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clinical decision support [3];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electronic health records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safety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anomaly detection [2];</a:t>
                      </a:r>
                      <a:b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Usability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79104584"/>
                  </a:ext>
                </a:extLst>
              </a:tr>
              <a:tr h="57531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Yan, Erjia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Li, Kai [4]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Drexel Univ [7]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Citation impact [2];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</a:b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Scientometrics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 [2]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636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9254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AECD7A-CAB9-4DD9-831E-129B50A6C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5648" y="2075688"/>
            <a:ext cx="8677656" cy="1746504"/>
          </a:xfrm>
        </p:spPr>
        <p:txBody>
          <a:bodyPr>
            <a:normAutofit/>
          </a:bodyPr>
          <a:lstStyle/>
          <a:p>
            <a:r>
              <a:rPr lang="en-US" altLang="zh-CN" sz="3800" b="1" dirty="0">
                <a:solidFill>
                  <a:srgbClr val="FFFFFF"/>
                </a:solidFill>
              </a:rPr>
              <a:t>A Brief Bibliometric Analysis of Information Science &amp; Library Science</a:t>
            </a:r>
            <a:endParaRPr lang="zh-CN" altLang="en-US" sz="3800" b="1" dirty="0">
              <a:solidFill>
                <a:srgbClr val="FFFFFF"/>
              </a:solidFill>
            </a:endParaRP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9403B42-5DC7-4342-8656-E1B5C6B801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5648" y="3881568"/>
            <a:ext cx="8677656" cy="1231533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FFFFFF"/>
                </a:solidFill>
              </a:rPr>
              <a:t>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 useBgFill="1">
        <p:nvSpPr>
          <p:cNvPr id="43" name="Rectangle 14">
            <a:extLst>
              <a:ext uri="{FF2B5EF4-FFF2-40B4-BE49-F238E27FC236}">
                <a16:creationId xmlns:a16="http://schemas.microsoft.com/office/drawing/2014/main" id="{74960328-ECE6-4033-8615-10D8BDBE1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4" name="Group 16">
            <a:extLst>
              <a:ext uri="{FF2B5EF4-FFF2-40B4-BE49-F238E27FC236}">
                <a16:creationId xmlns:a16="http://schemas.microsoft.com/office/drawing/2014/main" id="{F6BC3FA3-3BA2-4FB1-831E-D10CB9CF2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77274" y="93024"/>
            <a:ext cx="12515851" cy="6923798"/>
            <a:chOff x="-329674" y="-51881"/>
            <a:chExt cx="12515851" cy="6923798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82816CFE-461E-4DF4-9F4E-EF2D3BDB4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9571F4F-CB16-496C-B2D2-62C24FB20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D8BDE591-75F2-4CAA-A2A8-A899D3CAD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E355089-BCCF-49C4-9C2A-E5DF20E588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9D9AE59-7908-44F6-886D-34860C9D8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94EC853A-985E-420B-B246-1FC82119F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37D4C2B1-0749-4893-AD25-7DA87306BF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64CC8BC8-4789-403B-BB34-437C1B07C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96FD745E-C166-4058-9574-D3B305D86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E17532AB-D821-4119-A3A5-8B6C8A2693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86905CF4-6DD6-4607-834D-0F86D6687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026D6ED2-54E3-48A1-86A7-1E006DBBB7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ECD6999E-D206-4E1B-A2DE-829DD55F9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5F94CDA2-39BB-4671-9DD3-06042C4B56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1ECC5EAB-6631-469F-ABA1-1539562BC2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46A4998B-766D-431C-A66E-5ED92E97FF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6027974F-2CB3-4E21-89B3-07A1E3098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3830F5A5-84F6-4E19-A529-849BC3D18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3" name="Freeform 23">
              <a:extLst>
                <a:ext uri="{FF2B5EF4-FFF2-40B4-BE49-F238E27FC236}">
                  <a16:creationId xmlns:a16="http://schemas.microsoft.com/office/drawing/2014/main" id="{CAF28B64-0154-409D-892C-15DFF76E5A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4" name="Group 37">
            <a:extLst>
              <a:ext uri="{FF2B5EF4-FFF2-40B4-BE49-F238E27FC236}">
                <a16:creationId xmlns:a16="http://schemas.microsoft.com/office/drawing/2014/main" id="{B479CBDC-0699-4DB0-828D-17CCAA928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21693" y="1338883"/>
            <a:ext cx="8848345" cy="4477933"/>
            <a:chOff x="1669293" y="1186483"/>
            <a:chExt cx="8848345" cy="4477933"/>
          </a:xfrm>
        </p:grpSpPr>
        <p:sp>
          <p:nvSpPr>
            <p:cNvPr id="65" name="Rectangle 38">
              <a:extLst>
                <a:ext uri="{FF2B5EF4-FFF2-40B4-BE49-F238E27FC236}">
                  <a16:creationId xmlns:a16="http://schemas.microsoft.com/office/drawing/2014/main" id="{14D7403F-38A6-402A-9F06-40B24E47A4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6" name="Isosceles Triangle 39">
              <a:extLst>
                <a:ext uri="{FF2B5EF4-FFF2-40B4-BE49-F238E27FC236}">
                  <a16:creationId xmlns:a16="http://schemas.microsoft.com/office/drawing/2014/main" id="{B33239BC-C51A-447C-8E42-AC223C94A1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7" name="Rectangle 40">
              <a:extLst>
                <a:ext uri="{FF2B5EF4-FFF2-40B4-BE49-F238E27FC236}">
                  <a16:creationId xmlns:a16="http://schemas.microsoft.com/office/drawing/2014/main" id="{5AE99EE4-31BC-462C-8169-1849B4328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68" name="标题 1">
            <a:extLst>
              <a:ext uri="{FF2B5EF4-FFF2-40B4-BE49-F238E27FC236}">
                <a16:creationId xmlns:a16="http://schemas.microsoft.com/office/drawing/2014/main" id="{9D60D84F-0326-42E6-8D3C-E2313FC31D9D}"/>
              </a:ext>
            </a:extLst>
          </p:cNvPr>
          <p:cNvSpPr txBox="1">
            <a:spLocks/>
          </p:cNvSpPr>
          <p:nvPr/>
        </p:nvSpPr>
        <p:spPr>
          <a:xfrm>
            <a:off x="1908048" y="2228088"/>
            <a:ext cx="8677656" cy="174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800" b="1" dirty="0">
                <a:solidFill>
                  <a:srgbClr val="FFFFFF"/>
                </a:solidFill>
              </a:rPr>
              <a:t>A Brief Bibliometric Analysis of ASIST 2018</a:t>
            </a:r>
            <a:endParaRPr lang="zh-CN" altLang="en-US" sz="3800" b="1" dirty="0">
              <a:solidFill>
                <a:srgbClr val="FFFFFF"/>
              </a:solidFill>
            </a:endParaRPr>
          </a:p>
        </p:txBody>
      </p:sp>
      <p:sp>
        <p:nvSpPr>
          <p:cNvPr id="69" name="副标题 2">
            <a:extLst>
              <a:ext uri="{FF2B5EF4-FFF2-40B4-BE49-F238E27FC236}">
                <a16:creationId xmlns:a16="http://schemas.microsoft.com/office/drawing/2014/main" id="{7589339C-3F83-4999-98C4-965ADB2276C2}"/>
              </a:ext>
            </a:extLst>
          </p:cNvPr>
          <p:cNvSpPr txBox="1">
            <a:spLocks/>
          </p:cNvSpPr>
          <p:nvPr/>
        </p:nvSpPr>
        <p:spPr>
          <a:xfrm>
            <a:off x="1908048" y="4033968"/>
            <a:ext cx="8677656" cy="12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>
              <a:solidFill>
                <a:srgbClr val="FFFFFF"/>
              </a:solidFill>
            </a:endParaRPr>
          </a:p>
          <a:p>
            <a:r>
              <a:rPr lang="en-US" altLang="zh-CN">
                <a:solidFill>
                  <a:srgbClr val="FFFFFF"/>
                </a:solidFill>
              </a:rPr>
              <a:t>Jan.17, 2019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540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7594BF8-96E7-4C40-BE8F-A91A6638B299}"/>
              </a:ext>
            </a:extLst>
          </p:cNvPr>
          <p:cNvSpPr/>
          <p:nvPr/>
        </p:nvSpPr>
        <p:spPr>
          <a:xfrm>
            <a:off x="750983" y="917912"/>
            <a:ext cx="106900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zh-CN" sz="2400" kern="100" dirty="0">
                <a:cs typeface="+mn-ea"/>
                <a:sym typeface="+mn-lt"/>
              </a:rPr>
              <a:t>The dataset of </a:t>
            </a:r>
            <a:r>
              <a:rPr lang="en-US" altLang="zh-CN" sz="2400" b="1" kern="100" dirty="0">
                <a:cs typeface="+mn-ea"/>
                <a:sym typeface="+mn-lt"/>
              </a:rPr>
              <a:t>Information Science &amp; Library Science subject </a:t>
            </a:r>
            <a:r>
              <a:rPr lang="en-US" altLang="zh-CN" sz="2400" kern="100" dirty="0">
                <a:cs typeface="+mn-ea"/>
                <a:sym typeface="+mn-lt"/>
              </a:rPr>
              <a:t>contains 4214 research articles published in 2018 from the Web of Science database, retrieved by conducting the following query: </a:t>
            </a:r>
            <a:endParaRPr lang="zh-CN" altLang="zh-CN" sz="24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endParaRPr lang="en-US" altLang="zh-CN" sz="2000" kern="100" dirty="0">
              <a:effectLst/>
              <a:cs typeface="+mn-ea"/>
              <a:sym typeface="+mn-lt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kern="100" dirty="0">
                <a:cs typeface="+mn-ea"/>
                <a:sym typeface="+mn-lt"/>
              </a:rPr>
              <a:t>Then we used </a:t>
            </a:r>
            <a:r>
              <a:rPr lang="en-US" altLang="zh-CN" sz="2400" kern="100" dirty="0" err="1">
                <a:cs typeface="+mn-ea"/>
                <a:sym typeface="+mn-lt"/>
              </a:rPr>
              <a:t>VOSviewer</a:t>
            </a:r>
            <a:r>
              <a:rPr lang="en-US" altLang="zh-CN" sz="2400" kern="100" dirty="0">
                <a:cs typeface="+mn-ea"/>
                <a:sym typeface="+mn-lt"/>
              </a:rPr>
              <a:t>, Derwent Data Analyzer (DDA) to process, analyze and visualize the research topics, as well as the leading organizations and authors.</a:t>
            </a:r>
            <a:endParaRPr lang="zh-CN" altLang="zh-CN" sz="2400" kern="100" dirty="0">
              <a:effectLst/>
              <a:cs typeface="+mn-ea"/>
              <a:sym typeface="+mn-lt"/>
            </a:endParaRPr>
          </a:p>
        </p:txBody>
      </p:sp>
      <p:sp>
        <p:nvSpPr>
          <p:cNvPr id="3" name="标题 1">
            <a:extLst>
              <a:ext uri="{FF2B5EF4-FFF2-40B4-BE49-F238E27FC236}">
                <a16:creationId xmlns:a16="http://schemas.microsoft.com/office/drawing/2014/main" id="{B73EA874-A090-4DD5-8775-C0CA1863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983" y="0"/>
            <a:ext cx="10515600" cy="1325563"/>
          </a:xfrm>
        </p:spPr>
        <p:txBody>
          <a:bodyPr/>
          <a:lstStyle/>
          <a:p>
            <a:r>
              <a:rPr lang="en-US" altLang="zh-CN" b="1" dirty="0">
                <a:latin typeface="+mn-lt"/>
                <a:ea typeface="+mn-ea"/>
                <a:cs typeface="+mn-ea"/>
                <a:sym typeface="+mn-lt"/>
              </a:rPr>
              <a:t>Method</a:t>
            </a:r>
            <a:endParaRPr lang="zh-CN" altLang="en-US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69469AA2-BBFF-4D10-B524-3E42C10EFE72}"/>
              </a:ext>
            </a:extLst>
          </p:cNvPr>
          <p:cNvSpPr/>
          <p:nvPr/>
        </p:nvSpPr>
        <p:spPr>
          <a:xfrm>
            <a:off x="1268776" y="2133306"/>
            <a:ext cx="9654448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en-US" altLang="zh-CN" b="1" i="1" kern="100" dirty="0">
                <a:solidFill>
                  <a:schemeClr val="accent1"/>
                </a:solidFill>
                <a:cs typeface="+mn-ea"/>
                <a:sym typeface="+mn-lt"/>
              </a:rPr>
              <a:t>(1) Web of Science Core Collection</a:t>
            </a:r>
          </a:p>
          <a:p>
            <a:pPr marL="800100" lvl="1" algn="just"/>
            <a:r>
              <a:rPr lang="en-US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Science Citation Index Expanded (SCI-EXPANDED),</a:t>
            </a:r>
          </a:p>
          <a:p>
            <a:pPr marL="800100" lvl="1" algn="just"/>
            <a:r>
              <a:rPr lang="fr-FR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Social Sciences Citation Index (SSCI), </a:t>
            </a:r>
            <a:endParaRPr lang="en-US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marL="800100" lvl="1" algn="just"/>
            <a:r>
              <a:rPr lang="en-US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Conference Proceedings Citation Index- Science (CPCI-S)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b="1" i="1" kern="100" dirty="0">
                <a:solidFill>
                  <a:schemeClr val="accent1"/>
                </a:solidFill>
                <a:cs typeface="+mn-ea"/>
                <a:sym typeface="+mn-lt"/>
              </a:rPr>
              <a:t>(2) Subject category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Information Science &amp; Library Science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b="1" i="1" kern="100" dirty="0">
                <a:solidFill>
                  <a:schemeClr val="accent1"/>
                </a:solidFill>
                <a:cs typeface="+mn-ea"/>
                <a:sym typeface="+mn-lt"/>
              </a:rPr>
              <a:t>(3) Timespan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2018 (Publication Year)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b="1" i="1" kern="100" dirty="0">
                <a:solidFill>
                  <a:schemeClr val="accent1"/>
                </a:solidFill>
                <a:cs typeface="+mn-ea"/>
                <a:sym typeface="+mn-lt"/>
              </a:rPr>
              <a:t>(4) Language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English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b="1" i="1" kern="100" dirty="0">
                <a:solidFill>
                  <a:schemeClr val="accent1"/>
                </a:solidFill>
                <a:cs typeface="+mn-ea"/>
                <a:sym typeface="+mn-lt"/>
              </a:rPr>
              <a:t>(5) Document types</a:t>
            </a:r>
            <a:endParaRPr lang="zh-CN" altLang="zh-CN" i="1" kern="100" dirty="0">
              <a:solidFill>
                <a:schemeClr val="accent1"/>
              </a:solidFill>
              <a:cs typeface="+mn-ea"/>
              <a:sym typeface="+mn-lt"/>
            </a:endParaRPr>
          </a:p>
          <a:p>
            <a:pPr indent="457200" algn="just">
              <a:spcAft>
                <a:spcPts val="0"/>
              </a:spcAft>
            </a:pPr>
            <a:r>
              <a:rPr lang="en-US" altLang="zh-CN" i="1" kern="100" dirty="0">
                <a:solidFill>
                  <a:schemeClr val="accent1"/>
                </a:solidFill>
                <a:cs typeface="+mn-ea"/>
                <a:sym typeface="+mn-lt"/>
              </a:rPr>
              <a:t>Article, Letter, Proceedings Paper, Review</a:t>
            </a:r>
          </a:p>
        </p:txBody>
      </p:sp>
    </p:spTree>
    <p:extLst>
      <p:ext uri="{BB962C8B-B14F-4D97-AF65-F5344CB8AC3E}">
        <p14:creationId xmlns:p14="http://schemas.microsoft.com/office/powerpoint/2010/main" val="29389993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:1 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Academic Norms and Ethics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548089"/>
            <a:ext cx="6377769" cy="57618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Plagiarism Prevention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Information Standards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Data Sharing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Ethical Obligations and Best Practices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Ethical and Sustainable Information  Future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Cultural Studies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Value-Analytic Approach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Empirical Test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Survey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679247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2: </a:t>
            </a:r>
            <a:r>
              <a:rPr lang="en-US" sz="3600" b="1" dirty="0">
                <a:solidFill>
                  <a:schemeClr val="bg1"/>
                </a:solidFill>
                <a:cs typeface="+mn-ea"/>
              </a:rPr>
              <a:t>Information Retrieval 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548089"/>
            <a:ext cx="6377769" cy="57618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Video Search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Exploratory Search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Search Engine Bias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Algorithmic Bias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Search User Interfaces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Word-level language Identification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Survey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User-centered Evaluation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Machine Learning 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2692230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3: 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Health </a:t>
            </a:r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Informatics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548089"/>
            <a:ext cx="6377769" cy="5761822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Credibility of Health Information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Health Data Accessibility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Mobile-Health Technology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Health Information Technology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Health Literacy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Health and Public Libraries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Case Study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Interviews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Focus Groups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Grounded Theory</a:t>
            </a:r>
          </a:p>
        </p:txBody>
      </p:sp>
    </p:spTree>
    <p:extLst>
      <p:ext uri="{BB962C8B-B14F-4D97-AF65-F5344CB8AC3E}">
        <p14:creationId xmlns:p14="http://schemas.microsoft.com/office/powerpoint/2010/main" val="14539105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4: 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Information Behavior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0070" y="439615"/>
            <a:ext cx="6501182" cy="5870296"/>
          </a:xfrm>
        </p:spPr>
        <p:txBody>
          <a:bodyPr anchor="ctr">
            <a:normAutofit fontScale="2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5600" b="1" dirty="0">
                <a:solidFill>
                  <a:srgbClr val="C00000"/>
                </a:solidFill>
              </a:rPr>
              <a:t>Research Topics: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zh-CN" sz="5600" b="1" dirty="0">
                <a:solidFill>
                  <a:srgbClr val="C00000"/>
                </a:solidFill>
              </a:rPr>
              <a:t>Research subject: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6400" dirty="0"/>
              <a:t>New Immigrants</a:t>
            </a:r>
            <a:endParaRPr lang="zh-CN" altLang="zh-CN" sz="64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6400" dirty="0"/>
              <a:t>International Student</a:t>
            </a:r>
            <a:endParaRPr lang="zh-CN" altLang="zh-CN" sz="64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6400" dirty="0"/>
              <a:t>Art Historian</a:t>
            </a:r>
            <a:endParaRPr lang="zh-CN" altLang="zh-CN" sz="64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6400" dirty="0"/>
              <a:t>Social Scientists</a:t>
            </a:r>
            <a:endParaRPr lang="zh-CN" altLang="zh-CN" sz="6400" dirty="0"/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6400" dirty="0"/>
              <a:t>School Librarians</a:t>
            </a:r>
            <a:endParaRPr lang="en-US" altLang="zh-CN" sz="6400" b="1" dirty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v"/>
            </a:pPr>
            <a:r>
              <a:rPr lang="en-US" altLang="zh-CN" sz="5600" b="1" dirty="0">
                <a:solidFill>
                  <a:srgbClr val="C00000"/>
                </a:solidFill>
              </a:rPr>
              <a:t>research content: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Intra-individual Information Behavior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Information Seeking Behaviors 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Cross-device Search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Information Practices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Information Encountering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 Music Search Behavior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altLang="zh-CN" sz="5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Case study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Interviews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5600" dirty="0"/>
              <a:t>Context</a:t>
            </a:r>
            <a:r>
              <a:rPr lang="zh-CN" altLang="en-US" sz="5600" dirty="0"/>
              <a:t> </a:t>
            </a:r>
            <a:r>
              <a:rPr lang="en-US" altLang="zh-CN" sz="5600" dirty="0"/>
              <a:t>analysis</a:t>
            </a:r>
            <a:endParaRPr lang="zh-CN" altLang="zh-CN" sz="5600" dirty="0"/>
          </a:p>
        </p:txBody>
      </p:sp>
    </p:spTree>
    <p:extLst>
      <p:ext uri="{BB962C8B-B14F-4D97-AF65-F5344CB8AC3E}">
        <p14:creationId xmlns:p14="http://schemas.microsoft.com/office/powerpoint/2010/main" val="1407534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5: Social Media Analysis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 fontScale="32500" lnSpcReduction="2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4500" dirty="0"/>
              <a:t>Twitter Hashtags</a:t>
            </a:r>
            <a:endParaRPr lang="zh-CN" altLang="zh-CN" sz="4500" dirty="0"/>
          </a:p>
          <a:p>
            <a:pPr marL="687600" lvl="0">
              <a:lnSpc>
                <a:spcPct val="120000"/>
              </a:lnSpc>
            </a:pPr>
            <a:r>
              <a:rPr lang="en-US" altLang="zh-CN" sz="4500" dirty="0"/>
              <a:t>Information Quality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4500" dirty="0"/>
              <a:t>Health Issues in Twitter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4500" dirty="0"/>
              <a:t>Public Libraries and Twitter</a:t>
            </a:r>
          </a:p>
          <a:p>
            <a:pPr marL="687600">
              <a:lnSpc>
                <a:spcPct val="120000"/>
              </a:lnSpc>
            </a:pPr>
            <a:r>
              <a:rPr lang="en-US" altLang="zh-CN" sz="4500" dirty="0"/>
              <a:t>Social Network Analysis</a:t>
            </a:r>
          </a:p>
          <a:p>
            <a:pPr marL="687600">
              <a:lnSpc>
                <a:spcPct val="120000"/>
              </a:lnSpc>
            </a:pPr>
            <a:r>
              <a:rPr lang="en-US" altLang="zh-CN" sz="4500" dirty="0"/>
              <a:t>Formal Learning </a:t>
            </a:r>
          </a:p>
          <a:p>
            <a:pPr marL="687600">
              <a:lnSpc>
                <a:spcPct val="120000"/>
              </a:lnSpc>
            </a:pPr>
            <a:r>
              <a:rPr lang="en-US" altLang="zh-CN" sz="4500" dirty="0"/>
              <a:t>Political Communication</a:t>
            </a:r>
          </a:p>
          <a:p>
            <a:pPr marL="687600">
              <a:lnSpc>
                <a:spcPct val="120000"/>
              </a:lnSpc>
            </a:pPr>
            <a:r>
              <a:rPr lang="en-US" altLang="zh-CN" sz="4500" dirty="0"/>
              <a:t>Challenges for Social Media</a:t>
            </a:r>
            <a:r>
              <a:rPr lang="en-US" altLang="zh-CN" sz="2900" dirty="0"/>
              <a:t/>
            </a:r>
            <a:br>
              <a:rPr lang="en-US" altLang="zh-CN" sz="2900" dirty="0"/>
            </a:br>
            <a:endParaRPr lang="en-US" altLang="zh-CN" sz="2900" dirty="0"/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Data Analysis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Web-based study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Topic Modeling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Text Mining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Semantic Analysis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Social Network Analysis</a:t>
            </a:r>
          </a:p>
          <a:p>
            <a:pPr marL="687600" lvl="0">
              <a:lnSpc>
                <a:spcPct val="120000"/>
              </a:lnSpc>
            </a:pPr>
            <a:r>
              <a:rPr lang="en-US" altLang="zh-CN" sz="3800" dirty="0"/>
              <a:t>Focus Group</a:t>
            </a:r>
          </a:p>
        </p:txBody>
      </p:sp>
    </p:spTree>
    <p:extLst>
      <p:ext uri="{BB962C8B-B14F-4D97-AF65-F5344CB8AC3E}">
        <p14:creationId xmlns:p14="http://schemas.microsoft.com/office/powerpoint/2010/main" val="29247897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963877"/>
            <a:ext cx="394411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Cluster6 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: Interdisciplinary Cooperation and Research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61860"/>
            <a:ext cx="6377769" cy="5728771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200" dirty="0"/>
              <a:t>Interdisciplinary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200" dirty="0"/>
              <a:t>Co-authorship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200" dirty="0"/>
              <a:t>Online Friendship 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sz="2200" dirty="0"/>
              <a:t>Social Network</a:t>
            </a:r>
            <a:endParaRPr lang="en-US" altLang="zh-CN" sz="2200" dirty="0"/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200" dirty="0"/>
              <a:t>Transdisciplinary Information Systems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200" dirty="0"/>
              <a:t>Data Representations,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200" dirty="0"/>
              <a:t>Data Re-Use</a:t>
            </a:r>
          </a:p>
          <a:p>
            <a:pPr lvl="1">
              <a:lnSpc>
                <a:spcPct val="110000"/>
              </a:lnSpc>
              <a:spcBef>
                <a:spcPts val="1000"/>
              </a:spcBef>
            </a:pPr>
            <a:r>
              <a:rPr lang="en-US" altLang="zh-CN" sz="2200" dirty="0"/>
              <a:t>Knowledge Diffusion</a:t>
            </a:r>
          </a:p>
          <a:p>
            <a:pPr marL="0" lvl="1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2200" dirty="0"/>
              <a:t>Interviews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2200" dirty="0"/>
              <a:t>Dual Network Analysis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2200" dirty="0"/>
              <a:t>Machine Learning</a:t>
            </a:r>
          </a:p>
          <a:p>
            <a:pPr lvl="1">
              <a:lnSpc>
                <a:spcPct val="120000"/>
              </a:lnSpc>
              <a:spcBef>
                <a:spcPts val="1000"/>
              </a:spcBef>
            </a:pPr>
            <a:r>
              <a:rPr lang="en-US" altLang="zh-CN" sz="2200" dirty="0"/>
              <a:t>Content Analysis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5860049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7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: New Technologies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61860"/>
            <a:ext cx="6377769" cy="57287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Virtual Reality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Wearable Camera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Practical insights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Grounded theory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Case study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Self-efficacy theory</a:t>
            </a:r>
          </a:p>
        </p:txBody>
      </p:sp>
    </p:spTree>
    <p:extLst>
      <p:ext uri="{BB962C8B-B14F-4D97-AF65-F5344CB8AC3E}">
        <p14:creationId xmlns:p14="http://schemas.microsoft.com/office/powerpoint/2010/main" val="18936860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8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:  Misinformation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61860"/>
            <a:ext cx="6377769" cy="57287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dirty="0"/>
              <a:t>Online News Criteria Dynamics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Media Literacy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Fake News Classification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Trust in Digital Information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Experiment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200" dirty="0"/>
              <a:t>Machine Learning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092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Cluster9:</a:t>
            </a:r>
            <a:b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Children and Youth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61860"/>
            <a:ext cx="6377769" cy="57287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Smartphone Use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New Media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language Learning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Information Access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Information Resources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Narrative Inquiry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Textual Analysis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Longitudinal Study</a:t>
            </a:r>
          </a:p>
        </p:txBody>
      </p:sp>
    </p:spTree>
    <p:extLst>
      <p:ext uri="{BB962C8B-B14F-4D97-AF65-F5344CB8AC3E}">
        <p14:creationId xmlns:p14="http://schemas.microsoft.com/office/powerpoint/2010/main" val="971838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10: </a:t>
            </a:r>
            <a:r>
              <a:rPr lang="en-US" sz="3600" b="1" dirty="0">
                <a:solidFill>
                  <a:schemeClr val="bg1"/>
                </a:solidFill>
                <a:cs typeface="+mn-ea"/>
              </a:rPr>
              <a:t>Digital Humanities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561860"/>
            <a:ext cx="6377769" cy="5728771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Cultural Heritage Databases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Social Tagging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Arts and Humanities Collections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User Evaluation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Data Curation and Migration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Interdisciplinary Method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Survey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Simple Random Sample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sz="2000" dirty="0"/>
              <a:t>Data-Driven Analysis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 Multi-case Study</a:t>
            </a:r>
          </a:p>
        </p:txBody>
      </p:sp>
    </p:spTree>
    <p:extLst>
      <p:ext uri="{BB962C8B-B14F-4D97-AF65-F5344CB8AC3E}">
        <p14:creationId xmlns:p14="http://schemas.microsoft.com/office/powerpoint/2010/main" val="791143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内容占位符 9">
            <a:extLst>
              <a:ext uri="{FF2B5EF4-FFF2-40B4-BE49-F238E27FC236}">
                <a16:creationId xmlns:a16="http://schemas.microsoft.com/office/drawing/2014/main" id="{810BE1EB-0755-4BA4-8A20-82DB481BFEC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969484"/>
          <a:ext cx="12192000" cy="5888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标题 1">
            <a:extLst>
              <a:ext uri="{FF2B5EF4-FFF2-40B4-BE49-F238E27FC236}">
                <a16:creationId xmlns:a16="http://schemas.microsoft.com/office/drawing/2014/main" id="{5AFDDB42-A8BE-4535-BF4C-CDC1EB9C9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913" y="0"/>
            <a:ext cx="10515600" cy="1325563"/>
          </a:xfrm>
        </p:spPr>
        <p:txBody>
          <a:bodyPr/>
          <a:lstStyle/>
          <a:p>
            <a:r>
              <a:rPr lang="en-US" altLang="zh-CN" b="1" dirty="0"/>
              <a:t>Interdisciplinarity</a:t>
            </a:r>
            <a:endParaRPr lang="zh-CN" altLang="en-US" b="1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CC4D536-BE40-4AE4-B7E7-71653BFDEBEE}"/>
              </a:ext>
            </a:extLst>
          </p:cNvPr>
          <p:cNvSpPr txBox="1"/>
          <p:nvPr/>
        </p:nvSpPr>
        <p:spPr>
          <a:xfrm>
            <a:off x="4957066" y="4318612"/>
            <a:ext cx="22778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percentage of papers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23074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11: </a:t>
            </a:r>
            <a:r>
              <a:rPr lang="en-US" altLang="zh-CN" sz="3600" b="1" dirty="0">
                <a:cs typeface="+mn-ea"/>
              </a:rPr>
              <a:t>Topic Modeling</a:t>
            </a:r>
            <a:r>
              <a:rPr lang="en-US" altLang="zh-CN" sz="3600" b="1" dirty="0">
                <a:cs typeface="+mn-ea"/>
                <a:sym typeface="+mn-lt"/>
              </a:rPr>
              <a:t> and Text mining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335" y="385866"/>
            <a:ext cx="6377769" cy="60862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marL="687600">
              <a:lnSpc>
                <a:spcPct val="100000"/>
              </a:lnSpc>
            </a:pPr>
            <a:r>
              <a:rPr lang="en-US" sz="2000" dirty="0"/>
              <a:t>Computational Social Science</a:t>
            </a:r>
          </a:p>
          <a:p>
            <a:pPr marL="687600">
              <a:lnSpc>
                <a:spcPct val="100000"/>
              </a:lnSpc>
            </a:pPr>
            <a:r>
              <a:rPr lang="en-US" sz="2000" dirty="0"/>
              <a:t>Text Data Mining</a:t>
            </a:r>
          </a:p>
          <a:p>
            <a:pPr marL="687600">
              <a:lnSpc>
                <a:spcPct val="100000"/>
              </a:lnSpc>
            </a:pPr>
            <a:r>
              <a:rPr lang="en-US" altLang="zh-CN" sz="2000" dirty="0"/>
              <a:t>Topic Modeling</a:t>
            </a:r>
            <a:endParaRPr lang="en-US" sz="2000" dirty="0"/>
          </a:p>
          <a:p>
            <a:pPr marL="687600">
              <a:lnSpc>
                <a:spcPct val="100000"/>
              </a:lnSpc>
            </a:pPr>
            <a:r>
              <a:rPr lang="en-US" altLang="zh-CN" sz="2000" dirty="0"/>
              <a:t>Corpus Reproducibility </a:t>
            </a:r>
          </a:p>
          <a:p>
            <a:pPr lvl="0"/>
            <a:r>
              <a:rPr lang="en-US" altLang="zh-CN" sz="24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Survey</a:t>
            </a:r>
          </a:p>
          <a:p>
            <a:pPr marL="687600" lvl="0">
              <a:lnSpc>
                <a:spcPct val="100000"/>
              </a:lnSpc>
            </a:pPr>
            <a:r>
              <a:rPr lang="en-US" sz="2000" dirty="0"/>
              <a:t>Network Analysis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Semi-structured Interview</a:t>
            </a:r>
          </a:p>
        </p:txBody>
      </p:sp>
    </p:spTree>
    <p:extLst>
      <p:ext uri="{BB962C8B-B14F-4D97-AF65-F5344CB8AC3E}">
        <p14:creationId xmlns:p14="http://schemas.microsoft.com/office/powerpoint/2010/main" val="1958891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12: Citation Analysis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335" y="385866"/>
            <a:ext cx="6377769" cy="60862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Citation distribution pattern</a:t>
            </a:r>
          </a:p>
          <a:p>
            <a:pPr marL="687600" lvl="0">
              <a:lnSpc>
                <a:spcPct val="100000"/>
              </a:lnSpc>
            </a:pPr>
            <a:r>
              <a:rPr lang="en-US" sz="2000" dirty="0"/>
              <a:t>Citation Pattern</a:t>
            </a:r>
          </a:p>
          <a:p>
            <a:pPr marL="687600" lvl="0">
              <a:lnSpc>
                <a:spcPct val="100000"/>
              </a:lnSpc>
            </a:pPr>
            <a:r>
              <a:rPr lang="en-US" sz="2000" dirty="0"/>
              <a:t>Citation dynamics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Citations and Features of Library Holdings</a:t>
            </a:r>
          </a:p>
          <a:p>
            <a:pPr marL="687600" lvl="0">
              <a:lnSpc>
                <a:spcPct val="100000"/>
              </a:lnSpc>
            </a:pPr>
            <a:r>
              <a:rPr lang="en-US" sz="2000" dirty="0"/>
              <a:t>Characteristics of In-Text Citations</a:t>
            </a:r>
          </a:p>
          <a:p>
            <a:pPr marL="687600" lvl="0">
              <a:lnSpc>
                <a:spcPct val="100000"/>
              </a:lnSpc>
            </a:pPr>
            <a:r>
              <a:rPr lang="en-US" sz="2000" dirty="0"/>
              <a:t>Article Length and Scholarly Impact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Methods:</a:t>
            </a:r>
          </a:p>
          <a:p>
            <a:pPr marL="687600">
              <a:lnSpc>
                <a:spcPct val="100000"/>
              </a:lnSpc>
            </a:pPr>
            <a:r>
              <a:rPr lang="en-US" sz="2000" dirty="0"/>
              <a:t>Informatics analysis</a:t>
            </a:r>
          </a:p>
          <a:p>
            <a:pPr marL="687600">
              <a:lnSpc>
                <a:spcPct val="100000"/>
              </a:lnSpc>
            </a:pPr>
            <a:r>
              <a:rPr lang="en-US" sz="2000" dirty="0"/>
              <a:t>pilot study </a:t>
            </a:r>
          </a:p>
          <a:p>
            <a:pPr marL="687600">
              <a:lnSpc>
                <a:spcPct val="100000"/>
              </a:lnSpc>
            </a:pPr>
            <a:r>
              <a:rPr lang="en-US" sz="2000" dirty="0"/>
              <a:t>Correlation analysis </a:t>
            </a:r>
          </a:p>
          <a:p>
            <a:pPr marL="687600">
              <a:lnSpc>
                <a:spcPct val="100000"/>
              </a:lnSpc>
            </a:pPr>
            <a:r>
              <a:rPr lang="en-US" sz="2000" dirty="0"/>
              <a:t>Natural language processing</a:t>
            </a:r>
          </a:p>
        </p:txBody>
      </p:sp>
    </p:spTree>
    <p:extLst>
      <p:ext uri="{BB962C8B-B14F-4D97-AF65-F5344CB8AC3E}">
        <p14:creationId xmlns:p14="http://schemas.microsoft.com/office/powerpoint/2010/main" val="8837485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58AECD7A-CAB9-4DD9-831E-129B50A6CFD7}"/>
              </a:ext>
            </a:extLst>
          </p:cNvPr>
          <p:cNvSpPr txBox="1">
            <a:spLocks/>
          </p:cNvSpPr>
          <p:nvPr/>
        </p:nvSpPr>
        <p:spPr>
          <a:xfrm>
            <a:off x="1755648" y="2075688"/>
            <a:ext cx="8677656" cy="1746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800" b="1">
                <a:solidFill>
                  <a:srgbClr val="FFFFFF"/>
                </a:solidFill>
              </a:rPr>
              <a:t>A Brief Bibliometric Analysis of Information Science &amp; Library Science</a:t>
            </a:r>
            <a:endParaRPr lang="zh-CN" altLang="en-US" sz="3800" b="1" dirty="0">
              <a:solidFill>
                <a:srgbClr val="FFFFFF"/>
              </a:solidFill>
            </a:endParaRPr>
          </a:p>
        </p:txBody>
      </p:sp>
      <p:sp>
        <p:nvSpPr>
          <p:cNvPr id="5" name="副标题 2">
            <a:extLst>
              <a:ext uri="{FF2B5EF4-FFF2-40B4-BE49-F238E27FC236}">
                <a16:creationId xmlns:a16="http://schemas.microsoft.com/office/drawing/2014/main" id="{E9403B42-5DC7-4342-8656-E1B5C6B8015D}"/>
              </a:ext>
            </a:extLst>
          </p:cNvPr>
          <p:cNvSpPr txBox="1">
            <a:spLocks/>
          </p:cNvSpPr>
          <p:nvPr/>
        </p:nvSpPr>
        <p:spPr>
          <a:xfrm>
            <a:off x="1755648" y="3881568"/>
            <a:ext cx="8677656" cy="12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solidFill>
                  <a:srgbClr val="FFFFFF"/>
                </a:solidFill>
              </a:rPr>
              <a:t>A</a:t>
            </a:r>
            <a:endParaRPr lang="zh-CN" altLang="en-US" dirty="0">
              <a:solidFill>
                <a:srgbClr val="FFFFFF"/>
              </a:solidFill>
            </a:endParaRPr>
          </a:p>
        </p:txBody>
      </p:sp>
      <p:sp useBgFill="1">
        <p:nvSpPr>
          <p:cNvPr id="6" name="Rectangle 14">
            <a:extLst>
              <a:ext uri="{FF2B5EF4-FFF2-40B4-BE49-F238E27FC236}">
                <a16:creationId xmlns:a16="http://schemas.microsoft.com/office/drawing/2014/main" id="{74960328-ECE6-4033-8615-10D8BDBE1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15240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16">
            <a:extLst>
              <a:ext uri="{FF2B5EF4-FFF2-40B4-BE49-F238E27FC236}">
                <a16:creationId xmlns:a16="http://schemas.microsoft.com/office/drawing/2014/main" id="{F6BC3FA3-3BA2-4FB1-831E-D10CB9CF2F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77274" y="93024"/>
            <a:ext cx="12515851" cy="6923798"/>
            <a:chOff x="-329674" y="-51881"/>
            <a:chExt cx="12515851" cy="6923798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82816CFE-461E-4DF4-9F4E-EF2D3BDB48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9571F4F-CB16-496C-B2D2-62C24FB20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D8BDE591-75F2-4CAA-A2A8-A899D3CADB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E355089-BCCF-49C4-9C2A-E5DF20E588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C9D9AE59-7908-44F6-886D-34860C9D8F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94EC853A-985E-420B-B246-1FC82119F87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37D4C2B1-0749-4893-AD25-7DA87306BF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4CC8BC8-4789-403B-BB34-437C1B07C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6FD745E-C166-4058-9574-D3B305D86E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E17532AB-D821-4119-A3A5-8B6C8A2693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905CF4-6DD6-4607-834D-0F86D66870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026D6ED2-54E3-48A1-86A7-1E006DBBB7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ECD6999E-D206-4E1B-A2DE-829DD55F93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5F94CDA2-39BB-4671-9DD3-06042C4B56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1ECC5EAB-6631-469F-ABA1-1539562BC2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46A4998B-766D-431C-A66E-5ED92E97FF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6027974F-2CB3-4E21-89B3-07A1E30989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3830F5A5-84F6-4E19-A529-849BC3D18A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CAF28B64-0154-409D-892C-15DFF76E5A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37">
            <a:extLst>
              <a:ext uri="{FF2B5EF4-FFF2-40B4-BE49-F238E27FC236}">
                <a16:creationId xmlns:a16="http://schemas.microsoft.com/office/drawing/2014/main" id="{B479CBDC-0699-4DB0-828D-17CCAA928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821693" y="1338883"/>
            <a:ext cx="8848345" cy="4477933"/>
            <a:chOff x="1669293" y="1186483"/>
            <a:chExt cx="8848345" cy="4477933"/>
          </a:xfrm>
        </p:grpSpPr>
        <p:sp>
          <p:nvSpPr>
            <p:cNvPr id="28" name="Rectangle 38">
              <a:extLst>
                <a:ext uri="{FF2B5EF4-FFF2-40B4-BE49-F238E27FC236}">
                  <a16:creationId xmlns:a16="http://schemas.microsoft.com/office/drawing/2014/main" id="{14D7403F-38A6-402A-9F06-40B24E47A4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39">
              <a:extLst>
                <a:ext uri="{FF2B5EF4-FFF2-40B4-BE49-F238E27FC236}">
                  <a16:creationId xmlns:a16="http://schemas.microsoft.com/office/drawing/2014/main" id="{B33239BC-C51A-447C-8E42-AC223C94A1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40">
              <a:extLst>
                <a:ext uri="{FF2B5EF4-FFF2-40B4-BE49-F238E27FC236}">
                  <a16:creationId xmlns:a16="http://schemas.microsoft.com/office/drawing/2014/main" id="{5AE99EE4-31BC-462C-8169-1849B4328A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1" name="标题 1">
            <a:extLst>
              <a:ext uri="{FF2B5EF4-FFF2-40B4-BE49-F238E27FC236}">
                <a16:creationId xmlns:a16="http://schemas.microsoft.com/office/drawing/2014/main" id="{9D60D84F-0326-42E6-8D3C-E2313FC31D9D}"/>
              </a:ext>
            </a:extLst>
          </p:cNvPr>
          <p:cNvSpPr txBox="1">
            <a:spLocks/>
          </p:cNvSpPr>
          <p:nvPr/>
        </p:nvSpPr>
        <p:spPr>
          <a:xfrm>
            <a:off x="1908048" y="2228088"/>
            <a:ext cx="8677656" cy="17465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800" b="1" dirty="0">
                <a:solidFill>
                  <a:srgbClr val="FFFFFF"/>
                </a:solidFill>
              </a:rPr>
              <a:t>A Brief Bibliometric Analysis of </a:t>
            </a:r>
            <a:r>
              <a:rPr lang="en-US" altLang="zh-CN" sz="3800" b="1" dirty="0" err="1">
                <a:solidFill>
                  <a:srgbClr val="FFFFFF"/>
                </a:solidFill>
              </a:rPr>
              <a:t>iConference</a:t>
            </a:r>
            <a:r>
              <a:rPr lang="en-US" altLang="zh-CN" sz="3800" b="1" dirty="0">
                <a:solidFill>
                  <a:srgbClr val="FFFFFF"/>
                </a:solidFill>
              </a:rPr>
              <a:t> 2018</a:t>
            </a:r>
            <a:endParaRPr lang="zh-CN" altLang="en-US" sz="3800" b="1" dirty="0">
              <a:solidFill>
                <a:srgbClr val="FFFFFF"/>
              </a:solidFill>
            </a:endParaRPr>
          </a:p>
        </p:txBody>
      </p:sp>
      <p:sp>
        <p:nvSpPr>
          <p:cNvPr id="32" name="副标题 2">
            <a:extLst>
              <a:ext uri="{FF2B5EF4-FFF2-40B4-BE49-F238E27FC236}">
                <a16:creationId xmlns:a16="http://schemas.microsoft.com/office/drawing/2014/main" id="{7589339C-3F83-4999-98C4-965ADB2276C2}"/>
              </a:ext>
            </a:extLst>
          </p:cNvPr>
          <p:cNvSpPr txBox="1">
            <a:spLocks/>
          </p:cNvSpPr>
          <p:nvPr/>
        </p:nvSpPr>
        <p:spPr>
          <a:xfrm>
            <a:off x="1908048" y="4033968"/>
            <a:ext cx="8677656" cy="1231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>
              <a:solidFill>
                <a:srgbClr val="FFFFFF"/>
              </a:solidFill>
            </a:endParaRPr>
          </a:p>
          <a:p>
            <a:r>
              <a:rPr lang="en-US" altLang="zh-CN">
                <a:solidFill>
                  <a:srgbClr val="FFFFFF"/>
                </a:solidFill>
              </a:rPr>
              <a:t>Jan.17, 2019</a:t>
            </a:r>
            <a:endParaRPr lang="zh-CN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2734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1: Social Media Analysis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Social Content Management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Public Health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Social Media and Depression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Digital Scholar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Sentiment Analysis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Social Influence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200" dirty="0"/>
              <a:t>Interview Method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200" dirty="0"/>
              <a:t>Case Study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200" dirty="0"/>
              <a:t>Mixed-Method</a:t>
            </a:r>
          </a:p>
          <a:p>
            <a:pPr marL="687600" lvl="0">
              <a:lnSpc>
                <a:spcPct val="110000"/>
              </a:lnSpc>
            </a:pPr>
            <a:r>
              <a:rPr lang="en-US" sz="2400" dirty="0"/>
              <a:t>Text Mining 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200" dirty="0"/>
              <a:t>Topic Modeling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200" dirty="0"/>
              <a:t>Sampling Method</a:t>
            </a:r>
          </a:p>
        </p:txBody>
      </p:sp>
    </p:spTree>
    <p:extLst>
      <p:ext uri="{BB962C8B-B14F-4D97-AF65-F5344CB8AC3E}">
        <p14:creationId xmlns:p14="http://schemas.microsoft.com/office/powerpoint/2010/main" val="4223448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2: Communication Studies and Online</a:t>
            </a:r>
            <a:br>
              <a:rPr lang="en-US" altLang="zh-CN" sz="3600" b="1" dirty="0">
                <a:cs typeface="+mn-ea"/>
                <a:sym typeface="+mn-lt"/>
              </a:rPr>
            </a:br>
            <a:r>
              <a:rPr lang="en-US" altLang="zh-CN" sz="3600" b="1" dirty="0">
                <a:cs typeface="+mn-ea"/>
                <a:sym typeface="+mn-lt"/>
              </a:rPr>
              <a:t>Communities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705600" lvl="0">
              <a:lnSpc>
                <a:spcPct val="100000"/>
              </a:lnSpc>
            </a:pPr>
            <a:r>
              <a:rPr lang="en-US" altLang="zh-CN" sz="2000" dirty="0"/>
              <a:t>Behavior and Network Position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Data-driven Journalism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Digital Village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Information Sharing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Digital Divide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Online Health</a:t>
            </a:r>
          </a:p>
          <a:p>
            <a:pPr lvl="0"/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705600" lvl="0">
              <a:lnSpc>
                <a:spcPct val="100000"/>
              </a:lnSpc>
            </a:pPr>
            <a:r>
              <a:rPr lang="en-US" altLang="zh-CN" sz="2000" dirty="0"/>
              <a:t>Survey</a:t>
            </a:r>
          </a:p>
          <a:p>
            <a:pPr marL="705600" lvl="0">
              <a:lnSpc>
                <a:spcPct val="100000"/>
              </a:lnSpc>
            </a:pPr>
            <a:r>
              <a:rPr lang="en-US" altLang="zh-CN" sz="2000" dirty="0"/>
              <a:t>Interviews</a:t>
            </a:r>
          </a:p>
          <a:p>
            <a:pPr marL="705600" lvl="0">
              <a:lnSpc>
                <a:spcPct val="100000"/>
              </a:lnSpc>
            </a:pPr>
            <a:r>
              <a:rPr lang="en-US" altLang="zh-CN" sz="2000" dirty="0"/>
              <a:t>Focus Groups 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Upward Spiral Model</a:t>
            </a:r>
          </a:p>
          <a:p>
            <a:pPr marL="705600" lvl="0">
              <a:lnSpc>
                <a:spcPct val="100000"/>
              </a:lnSpc>
            </a:pPr>
            <a:r>
              <a:rPr lang="en-US" sz="2000" dirty="0"/>
              <a:t>Sentiment Analysis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3520954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3: </a:t>
            </a:r>
            <a:r>
              <a:rPr lang="en-US" sz="3600" b="1" dirty="0">
                <a:cs typeface="+mn-ea"/>
              </a:rPr>
              <a:t>Mobile Information and Cloud Computing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Information Policy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Data Reuse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Open Data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Cloud Service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Linked Data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Digital Library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200" dirty="0"/>
              <a:t>Digital Nomads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Privacy</a:t>
            </a:r>
            <a:endParaRPr lang="en-US" altLang="zh-CN" sz="2200" dirty="0"/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Case Study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Content Analysis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Interviews</a:t>
            </a:r>
          </a:p>
        </p:txBody>
      </p:sp>
    </p:spTree>
    <p:extLst>
      <p:ext uri="{BB962C8B-B14F-4D97-AF65-F5344CB8AC3E}">
        <p14:creationId xmlns:p14="http://schemas.microsoft.com/office/powerpoint/2010/main" val="18934574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4: </a:t>
            </a:r>
            <a:r>
              <a:rPr lang="en-US" sz="3600" b="1" dirty="0">
                <a:cs typeface="+mn-ea"/>
              </a:rPr>
              <a:t>Data Mining and Data Analytics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Data Mining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Text Retrieval 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Knowledge Management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Data Curriculum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400" dirty="0"/>
              <a:t>Data Visualization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400" dirty="0"/>
              <a:t>Open Data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00000"/>
              </a:lnSpc>
            </a:pPr>
            <a:r>
              <a:rPr lang="en-US" sz="2400" dirty="0"/>
              <a:t>Interview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400" dirty="0"/>
              <a:t>Systematic Review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400" dirty="0"/>
              <a:t>Literature Mining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27906105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5: </a:t>
            </a:r>
            <a:r>
              <a:rPr lang="en-US" altLang="zh-CN" sz="3600" b="1" dirty="0">
                <a:cs typeface="+mn-ea"/>
              </a:rPr>
              <a:t>Information Retrieval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numCol="2" anchor="ctr">
            <a:normAutofit lnSpcReduction="1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Metadata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Information Need Categorization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Recommender Systems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Position Bias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Social Tag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News Event Detection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Systematic Review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Online Streaming Services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Citation Sentence Identification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Word Embedding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Influence of Algorithm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Clinical Decision Support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1800" dirty="0"/>
              <a:t>Semantic Measurement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Web Logs Analysis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Query Analysis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Hierarchy Generation Algorithm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Semi-Structured Interviews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Thematic Analysis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Quantitative Analysis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Word Embedding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1800" dirty="0"/>
              <a:t>Co-word Analysis</a:t>
            </a:r>
          </a:p>
          <a:p>
            <a:pPr marL="687600">
              <a:lnSpc>
                <a:spcPct val="110000"/>
              </a:lnSpc>
            </a:pPr>
            <a:r>
              <a:rPr lang="en-US" altLang="zh-CN" sz="1800" dirty="0"/>
              <a:t>Deep Learning</a:t>
            </a:r>
          </a:p>
          <a:p>
            <a:pPr lvl="0"/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845600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6: </a:t>
            </a:r>
            <a:r>
              <a:rPr lang="en-US" altLang="zh-CN" sz="3600" b="1" dirty="0">
                <a:cs typeface="+mn-ea"/>
              </a:rPr>
              <a:t>Information Behavior and Digital Literacy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6592" y="182880"/>
            <a:ext cx="6793479" cy="6355080"/>
          </a:xfrm>
        </p:spPr>
        <p:txBody>
          <a:bodyPr numCol="2" anchor="ctr">
            <a:normAutofit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Emoji Usage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Information Seeking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Data Literacy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Political Information Network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Information Encountering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Search Behavior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Information Avoidance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Health Literacy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Participatory Design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Information Systems Implementation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Cross-device Search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Pedestrian Navigation</a:t>
            </a:r>
            <a:endParaRPr lang="en-US" altLang="zh-CN" sz="2000" b="1" dirty="0">
              <a:solidFill>
                <a:srgbClr val="C00000"/>
              </a:solidFill>
            </a:endParaRPr>
          </a:p>
          <a:p>
            <a:pPr lvl="0"/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Interview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Social Network Analysis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Survey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Diary Study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Experiment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Bonded Design Approach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Grounded Theory</a:t>
            </a:r>
          </a:p>
        </p:txBody>
      </p:sp>
    </p:spTree>
    <p:extLst>
      <p:ext uri="{BB962C8B-B14F-4D97-AF65-F5344CB8AC3E}">
        <p14:creationId xmlns:p14="http://schemas.microsoft.com/office/powerpoint/2010/main" val="1941947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7: </a:t>
            </a:r>
            <a:r>
              <a:rPr lang="en-US" altLang="zh-CN" sz="3600" b="1" dirty="0">
                <a:cs typeface="+mn-ea"/>
              </a:rPr>
              <a:t>Digital Curation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Metadata 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Semantic Web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Data Management 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Semantic Mediation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Digital Collections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Data Platform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Copyright</a:t>
            </a:r>
            <a:endParaRPr lang="en-US" altLang="zh-CN" sz="2200" dirty="0"/>
          </a:p>
          <a:p>
            <a:pPr lvl="0"/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Interview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Case Study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Ontology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Data analysis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Systematic review </a:t>
            </a:r>
          </a:p>
          <a:p>
            <a:pPr marL="687600" lvl="0">
              <a:lnSpc>
                <a:spcPct val="110000"/>
              </a:lnSpc>
            </a:pPr>
            <a:r>
              <a:rPr lang="en-US" altLang="zh-CN" sz="2400" dirty="0"/>
              <a:t>Content analysis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11503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60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0EE581E7-01D2-4415-AAD3-8F0070372C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36" y="643467"/>
            <a:ext cx="10662327" cy="55710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2080A105-DA63-4259-81E9-D879D1F8EAB3}"/>
              </a:ext>
            </a:extLst>
          </p:cNvPr>
          <p:cNvSpPr txBox="1"/>
          <p:nvPr/>
        </p:nvSpPr>
        <p:spPr>
          <a:xfrm>
            <a:off x="4539162" y="0"/>
            <a:ext cx="31136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t>Keywords Cloud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8252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8: </a:t>
            </a:r>
            <a:r>
              <a:rPr lang="en-US" altLang="zh-CN" sz="3600" b="1" dirty="0">
                <a:cs typeface="+mn-ea"/>
              </a:rPr>
              <a:t>Information Education and Libraries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 err="1"/>
              <a:t>iSchools</a:t>
            </a:r>
            <a:r>
              <a:rPr lang="en-US" altLang="zh-CN" sz="2000" dirty="0"/>
              <a:t> Heading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Digital 3D Technologies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Digital Humanities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Decision-making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Library Space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Information Intermediaries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Third Spaces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Library Services</a:t>
            </a:r>
          </a:p>
          <a:p>
            <a:pPr lvl="0"/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Investigation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Focus Group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Interview</a:t>
            </a:r>
          </a:p>
          <a:p>
            <a:pPr marL="687600" lvl="0">
              <a:lnSpc>
                <a:spcPct val="100000"/>
              </a:lnSpc>
            </a:pPr>
            <a:r>
              <a:rPr lang="en-US" altLang="zh-CN" sz="2000" dirty="0"/>
              <a:t>Boundary Theory</a:t>
            </a:r>
          </a:p>
          <a:p>
            <a:pPr lvl="0"/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39565198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DBCBB3-D580-461E-8CA3-A2B28D26B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135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altLang="zh-CN" sz="3600" b="1" dirty="0">
                <a:solidFill>
                  <a:schemeClr val="lt1"/>
                </a:solidFill>
                <a:latin typeface="+mn-lt"/>
                <a:ea typeface="+mn-ea"/>
                <a:cs typeface="+mn-ea"/>
              </a:rPr>
              <a:t>Comparison of topics between 2018 and 2019</a:t>
            </a:r>
            <a:endParaRPr lang="zh-CN" altLang="en-US" sz="3600" b="1" dirty="0">
              <a:solidFill>
                <a:schemeClr val="lt1"/>
              </a:solidFill>
              <a:latin typeface="+mn-lt"/>
              <a:ea typeface="+mn-ea"/>
              <a:cs typeface="+mn-ea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7848E55-C704-4FD8-A870-50738B473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264" y="1260842"/>
            <a:ext cx="5105400" cy="485965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l"/>
            </a:pPr>
            <a:r>
              <a:rPr lang="en-US" altLang="zh-CN" sz="2600" dirty="0" err="1">
                <a:solidFill>
                  <a:srgbClr val="FF0000"/>
                </a:solidFill>
                <a:cs typeface="+mn-ea"/>
                <a:sym typeface="+mn-lt"/>
              </a:rPr>
              <a:t>iConference</a:t>
            </a:r>
            <a:r>
              <a:rPr lang="en-US" altLang="zh-CN" sz="2600" dirty="0">
                <a:solidFill>
                  <a:srgbClr val="FF0000"/>
                </a:solidFill>
                <a:cs typeface="+mn-ea"/>
                <a:sym typeface="+mn-lt"/>
              </a:rPr>
              <a:t> 2019</a:t>
            </a:r>
            <a:endParaRPr lang="en-US" altLang="zh-CN" sz="2600" dirty="0">
              <a:solidFill>
                <a:srgbClr val="FF0000"/>
              </a:solidFill>
            </a:endParaRP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Information Privacy 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Data Equity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Forced Migration Research in LIS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Digital Inclusion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Fake News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Information Community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Research Community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Information Technology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Detecting and Taming Social </a:t>
            </a:r>
          </a:p>
          <a:p>
            <a:pPr marL="687600" indent="-230400">
              <a:lnSpc>
                <a:spcPct val="120000"/>
              </a:lnSpc>
            </a:pPr>
            <a:r>
              <a:rPr lang="en-US" altLang="zh-CN" sz="2600" dirty="0"/>
              <a:t>Troubleshooting Data</a:t>
            </a:r>
          </a:p>
          <a:p>
            <a:endParaRPr lang="en-US" altLang="zh-CN" dirty="0"/>
          </a:p>
          <a:p>
            <a:endParaRPr lang="en-US" altLang="zh-CN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F5DDAED-727A-4F4D-86DE-33ECB210751B}"/>
              </a:ext>
            </a:extLst>
          </p:cNvPr>
          <p:cNvSpPr/>
          <p:nvPr/>
        </p:nvSpPr>
        <p:spPr>
          <a:xfrm>
            <a:off x="347429" y="1260842"/>
            <a:ext cx="6142835" cy="50321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en-US" altLang="zh-CN" sz="2000" dirty="0" err="1">
                <a:solidFill>
                  <a:srgbClr val="FF0000"/>
                </a:solidFill>
                <a:cs typeface="+mn-ea"/>
                <a:sym typeface="+mn-lt"/>
              </a:rPr>
              <a:t>iConference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 2018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cs typeface="+mn-ea"/>
                <a:sym typeface="+mn-lt"/>
              </a:rPr>
              <a:t>Social Media Analysis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Communication Studies and </a:t>
            </a:r>
          </a:p>
          <a:p>
            <a:pPr marL="457200">
              <a:spcBef>
                <a:spcPts val="1000"/>
              </a:spcBef>
            </a:pPr>
            <a:r>
              <a:rPr lang="en-US" altLang="zh-CN" sz="2000" dirty="0"/>
              <a:t>   Online Communities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Mobile Information and Cloud Computing 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Data Mining and Data Analytics 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Information Retrieval </a:t>
            </a:r>
            <a:endParaRPr lang="en-US" altLang="zh-CN" sz="2000" b="1" dirty="0">
              <a:cs typeface="+mn-ea"/>
              <a:sym typeface="+mn-lt"/>
            </a:endParaRP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Information Behavior and Digital Literacy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Digital Curation </a:t>
            </a:r>
          </a:p>
          <a:p>
            <a:pPr marL="687600" indent="-23040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000" dirty="0"/>
              <a:t>Information Education and Libraries </a:t>
            </a:r>
            <a:br>
              <a:rPr lang="en-US" altLang="zh-CN" sz="2000" dirty="0"/>
            </a:b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20367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>
            <a:extLst>
              <a:ext uri="{FF2B5EF4-FFF2-40B4-BE49-F238E27FC236}">
                <a16:creationId xmlns:a16="http://schemas.microsoft.com/office/drawing/2014/main" id="{BC3E1C3D-633C-4756-B09B-9AD080714C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668" y="640080"/>
            <a:ext cx="10915252" cy="5263134"/>
          </a:xfrm>
          <a:prstGeom prst="rect">
            <a:avLst/>
          </a:prstGeom>
          <a:noFill/>
          <a:ln w="31750" cap="sq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295DAF8-54BC-4834-A4B1-7DD2F7AFE5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1520" y="802767"/>
            <a:ext cx="10585166" cy="4937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3477755-0254-40D5-9199-2324F8DA8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624" y="1122807"/>
            <a:ext cx="9954443" cy="4297680"/>
          </a:xfr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zh-CN" sz="6000" b="1" dirty="0">
                <a:solidFill>
                  <a:srgbClr val="FFFFFF"/>
                </a:solidFill>
              </a:rPr>
              <a:t>Thanks!</a:t>
            </a:r>
            <a:br>
              <a:rPr lang="en-US" altLang="zh-CN" sz="6000" b="1" dirty="0">
                <a:solidFill>
                  <a:srgbClr val="FFFFFF"/>
                </a:solidFill>
              </a:rPr>
            </a:br>
            <a:r>
              <a:rPr lang="en-US" altLang="zh-CN" sz="6000" b="1" dirty="0">
                <a:solidFill>
                  <a:srgbClr val="FFFFFF"/>
                </a:solidFill>
              </a:rPr>
              <a:t/>
            </a:r>
            <a:br>
              <a:rPr lang="en-US" altLang="zh-CN" sz="6000" b="1" dirty="0">
                <a:solidFill>
                  <a:srgbClr val="FFFFFF"/>
                </a:solidFill>
              </a:rPr>
            </a:br>
            <a:r>
              <a:rPr lang="en-US" altLang="zh-CN" sz="6000" b="1" dirty="0" smtClean="0">
                <a:solidFill>
                  <a:srgbClr val="FFFFFF"/>
                </a:solidFill>
              </a:rPr>
              <a:t>Q&amp;A</a:t>
            </a:r>
            <a:br>
              <a:rPr lang="en-US" altLang="zh-CN" sz="6000" b="1" dirty="0" smtClean="0">
                <a:solidFill>
                  <a:srgbClr val="FFFFFF"/>
                </a:solidFill>
              </a:rPr>
            </a:br>
            <a:r>
              <a:rPr lang="en-US" altLang="zh-CN" sz="2000" b="1" dirty="0" smtClean="0">
                <a:solidFill>
                  <a:srgbClr val="FFFFFF"/>
                </a:solidFill>
              </a:rPr>
              <a:t>Thanks to Mr. Wei Chen and Ms. Chunying Wang </a:t>
            </a:r>
            <a:r>
              <a:rPr lang="en-US" altLang="zh-CN" sz="2000" b="1" smtClean="0">
                <a:solidFill>
                  <a:srgbClr val="FFFFFF"/>
                </a:solidFill>
              </a:rPr>
              <a:t>for making </a:t>
            </a:r>
            <a:r>
              <a:rPr lang="en-US" altLang="zh-CN" sz="2000" b="1" dirty="0" smtClean="0">
                <a:solidFill>
                  <a:srgbClr val="FFFFFF"/>
                </a:solidFill>
              </a:rPr>
              <a:t>this PPT in </a:t>
            </a:r>
            <a:r>
              <a:rPr lang="en-US" altLang="zh-CN" sz="2000" b="1" smtClean="0">
                <a:solidFill>
                  <a:srgbClr val="FFFFFF"/>
                </a:solidFill>
              </a:rPr>
              <a:t>three days! </a:t>
            </a:r>
            <a:endParaRPr lang="en-US" altLang="zh-CN" sz="6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479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C72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标题 1">
            <a:extLst>
              <a:ext uri="{FF2B5EF4-FFF2-40B4-BE49-F238E27FC236}">
                <a16:creationId xmlns:a16="http://schemas.microsoft.com/office/drawing/2014/main" id="{DC4625A3-C9F9-4056-B238-D2E7542EE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altLang="zh-CN" sz="2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+mn-lt"/>
              </a:rPr>
              <a:t>Co-occurrence Map of High-frequency Keywords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2E09636-808E-4071-A6B7-4E0A255307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1" r="11128"/>
          <a:stretch/>
        </p:blipFill>
        <p:spPr>
          <a:xfrm>
            <a:off x="3659742" y="151482"/>
            <a:ext cx="8532258" cy="655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15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1: Social Media Analysis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2301" y="320040"/>
            <a:ext cx="6377769" cy="621792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Research Topics: </a:t>
            </a:r>
          </a:p>
          <a:p>
            <a:pPr lvl="0"/>
            <a:r>
              <a:rPr lang="en-US" altLang="zh-CN" sz="2200" dirty="0"/>
              <a:t>Social network analysis</a:t>
            </a:r>
          </a:p>
          <a:p>
            <a:pPr lvl="0"/>
            <a:r>
              <a:rPr lang="en-US" altLang="zh-CN" sz="2200" dirty="0"/>
              <a:t>Sentiment analysis</a:t>
            </a:r>
          </a:p>
          <a:p>
            <a:pPr lvl="0"/>
            <a:r>
              <a:rPr lang="en-US" altLang="zh-CN" sz="2200" dirty="0"/>
              <a:t>Service quality analysis</a:t>
            </a:r>
          </a:p>
          <a:p>
            <a:pPr lvl="0"/>
            <a:r>
              <a:rPr lang="en-US" altLang="zh-CN" sz="2200" dirty="0"/>
              <a:t>Information behavior</a:t>
            </a:r>
          </a:p>
          <a:p>
            <a:pPr lvl="0"/>
            <a:r>
              <a:rPr lang="en-US" altLang="zh-CN" sz="2200" dirty="0"/>
              <a:t>Marketing, advertising</a:t>
            </a:r>
          </a:p>
          <a:p>
            <a:pPr lvl="0"/>
            <a:r>
              <a:rPr lang="en-US" altLang="zh-CN" sz="2200" dirty="0"/>
              <a:t>Social influence</a:t>
            </a:r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Methods:</a:t>
            </a:r>
          </a:p>
          <a:p>
            <a:pPr lvl="0"/>
            <a:r>
              <a:rPr lang="en-US" altLang="zh-CN" sz="2200" dirty="0"/>
              <a:t>Text mining</a:t>
            </a:r>
          </a:p>
          <a:p>
            <a:pPr lvl="0"/>
            <a:r>
              <a:rPr lang="en-US" altLang="zh-CN" sz="2200" dirty="0"/>
              <a:t>Content analysis</a:t>
            </a:r>
          </a:p>
          <a:p>
            <a:pPr lvl="0"/>
            <a:r>
              <a:rPr lang="en-US" altLang="zh-CN" sz="2200" dirty="0"/>
              <a:t>Deep learning</a:t>
            </a:r>
          </a:p>
          <a:p>
            <a:pPr lvl="0"/>
            <a:r>
              <a:rPr lang="en-US" altLang="zh-CN" sz="2200" dirty="0"/>
              <a:t>Structural Equation Modeling</a:t>
            </a:r>
          </a:p>
          <a:p>
            <a:pPr lvl="0"/>
            <a:r>
              <a:rPr lang="en-US" altLang="zh-CN" sz="2200" dirty="0" err="1"/>
              <a:t>Altmetrics</a:t>
            </a:r>
            <a:endParaRPr lang="en-US" altLang="zh-CN" sz="2200" dirty="0"/>
          </a:p>
          <a:p>
            <a:pPr marL="0" indent="0">
              <a:buNone/>
            </a:pPr>
            <a:r>
              <a:rPr lang="en-US" altLang="zh-CN" sz="2600" b="1" dirty="0">
                <a:solidFill>
                  <a:srgbClr val="C00000"/>
                </a:solidFill>
              </a:rPr>
              <a:t>Data Sources:</a:t>
            </a:r>
          </a:p>
          <a:p>
            <a:pPr lvl="0"/>
            <a:r>
              <a:rPr lang="en-US" altLang="zh-CN" sz="2200" dirty="0"/>
              <a:t>Twitter</a:t>
            </a:r>
          </a:p>
          <a:p>
            <a:pPr lvl="0"/>
            <a:r>
              <a:rPr lang="en-US" altLang="zh-CN" sz="2200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2724309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 dirty="0">
                <a:cs typeface="+mn-ea"/>
                <a:sym typeface="+mn-lt"/>
              </a:rPr>
              <a:t>Cluster 2: Big Data, Machine Learning</a:t>
            </a:r>
            <a:endParaRPr lang="zh-CN" altLang="en-US" sz="34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4335" y="385866"/>
            <a:ext cx="6377769" cy="608626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0"/>
            <a:r>
              <a:rPr lang="en-US" altLang="zh-CN" sz="2000" dirty="0"/>
              <a:t>Decision making</a:t>
            </a:r>
          </a:p>
          <a:p>
            <a:pPr lvl="0"/>
            <a:r>
              <a:rPr lang="en-US" altLang="zh-CN" sz="2000" dirty="0"/>
              <a:t>Business analytics</a:t>
            </a:r>
          </a:p>
          <a:p>
            <a:pPr lvl="0"/>
            <a:r>
              <a:rPr lang="en-US" altLang="zh-CN" sz="2000" dirty="0"/>
              <a:t>Text classification</a:t>
            </a:r>
          </a:p>
          <a:p>
            <a:pPr lvl="0"/>
            <a:r>
              <a:rPr lang="en-US" altLang="zh-CN" sz="2000" dirty="0"/>
              <a:t>Ethics, including privacy, trust, security</a:t>
            </a:r>
          </a:p>
          <a:p>
            <a:pPr lvl="0"/>
            <a:r>
              <a:rPr lang="en-US" altLang="zh-CN" sz="2000" dirty="0"/>
              <a:t>Social influence</a:t>
            </a:r>
            <a:endParaRPr lang="zh-CN" altLang="en-US" sz="2000" dirty="0"/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Methods:</a:t>
            </a:r>
          </a:p>
          <a:p>
            <a:pPr lvl="0"/>
            <a:r>
              <a:rPr lang="en-US" altLang="zh-CN" sz="2000" dirty="0"/>
              <a:t>Text mining</a:t>
            </a:r>
          </a:p>
          <a:p>
            <a:pPr lvl="0"/>
            <a:r>
              <a:rPr lang="en-US" altLang="zh-CN" sz="2000" dirty="0"/>
              <a:t>Data mining</a:t>
            </a:r>
          </a:p>
          <a:p>
            <a:pPr lvl="0"/>
            <a:r>
              <a:rPr lang="en-US" altLang="zh-CN" sz="2000" dirty="0"/>
              <a:t>Deep learning</a:t>
            </a:r>
          </a:p>
          <a:p>
            <a:pPr lvl="0"/>
            <a:r>
              <a:rPr lang="en-US" altLang="zh-CN" sz="2000" dirty="0"/>
              <a:t>Natural language processing</a:t>
            </a:r>
          </a:p>
          <a:p>
            <a:pPr lvl="0"/>
            <a:r>
              <a:rPr lang="en-US" altLang="zh-CN" sz="2000" dirty="0"/>
              <a:t>Topic modelling</a:t>
            </a:r>
            <a:endParaRPr lang="zh-CN" altLang="en-US" sz="2000" dirty="0"/>
          </a:p>
          <a:p>
            <a:pPr marL="0" indent="0"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Data Sources:</a:t>
            </a:r>
          </a:p>
          <a:p>
            <a:pPr lvl="0"/>
            <a:r>
              <a:rPr lang="en-US" altLang="zh-CN" sz="2000" dirty="0"/>
              <a:t>Twitter</a:t>
            </a:r>
          </a:p>
          <a:p>
            <a:pPr lvl="0"/>
            <a:r>
              <a:rPr lang="en-US" altLang="zh-CN" sz="2000" dirty="0"/>
              <a:t>Wikipedia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1818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3: Bibliometrics</a:t>
            </a:r>
            <a:r>
              <a:rPr lang="en-US" altLang="zh-CN" sz="3600">
                <a:solidFill>
                  <a:schemeClr val="bg1"/>
                </a:solidFill>
              </a:rPr>
              <a:t>, </a:t>
            </a:r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</a:rPr>
              <a:t>Scientometrics, Altmetrics</a:t>
            </a:r>
            <a:endParaRPr lang="zh-CN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559106"/>
            <a:ext cx="6377769" cy="5739787"/>
          </a:xfrm>
        </p:spPr>
        <p:txBody>
          <a:bodyPr anchor="ctr"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Research productivity evaluation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Scientific collaboration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Impact assessment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Knowledge diffusion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Citation analysis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Network analysis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Machine learning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Data Sources: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Google scholar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Scopus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Web of Science</a:t>
            </a:r>
            <a:endParaRPr lang="en-US" altLang="zh-CN" sz="2200" dirty="0"/>
          </a:p>
        </p:txBody>
      </p:sp>
    </p:spTree>
    <p:extLst>
      <p:ext uri="{BB962C8B-B14F-4D97-AF65-F5344CB8AC3E}">
        <p14:creationId xmlns:p14="http://schemas.microsoft.com/office/powerpoint/2010/main" val="68174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2545904-FC57-4162-8E43-BD55FDDE0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CN" sz="3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Cluster 4: Knowledge Management</a:t>
            </a:r>
            <a:endParaRPr lang="zh-CN" altLang="en-US" sz="3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7DC8A5E-5B12-4F2C-9092-ED02A55904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3482" y="451692"/>
            <a:ext cx="6377769" cy="588300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Research Topics: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Knowledge creation, Knowledge organization, Knowledge sharing, Knowledge transfer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Technology adoption, Absorptive capacity 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Open innovation, Entrepreneurship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Organizational performance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sz="2400" b="1" dirty="0">
                <a:solidFill>
                  <a:srgbClr val="C00000"/>
                </a:solidFill>
              </a:rPr>
              <a:t>Methods: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Literature review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Case study</a:t>
            </a:r>
          </a:p>
          <a:p>
            <a:pPr lvl="1">
              <a:lnSpc>
                <a:spcPct val="100000"/>
              </a:lnSpc>
              <a:spcBef>
                <a:spcPts val="1000"/>
              </a:spcBef>
            </a:pPr>
            <a:r>
              <a:rPr lang="en-US" altLang="zh-CN" sz="2000" dirty="0"/>
              <a:t>Ontology</a:t>
            </a:r>
          </a:p>
        </p:txBody>
      </p:sp>
    </p:spTree>
    <p:extLst>
      <p:ext uri="{BB962C8B-B14F-4D97-AF65-F5344CB8AC3E}">
        <p14:creationId xmlns:p14="http://schemas.microsoft.com/office/powerpoint/2010/main" val="2361903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2373</Words>
  <Application>Microsoft Office PowerPoint</Application>
  <PresentationFormat>Widescreen</PresentationFormat>
  <Paragraphs>679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微软雅黑</vt:lpstr>
      <vt:lpstr>Arial</vt:lpstr>
      <vt:lpstr>Calibri</vt:lpstr>
      <vt:lpstr>等线</vt:lpstr>
      <vt:lpstr>Wingdings</vt:lpstr>
      <vt:lpstr>Office 主题​​</vt:lpstr>
      <vt:lpstr>A Brief Bibliometric Analysis of Information Science &amp; Library Science Publications in 2018</vt:lpstr>
      <vt:lpstr>Method</vt:lpstr>
      <vt:lpstr>Interdisciplinarity</vt:lpstr>
      <vt:lpstr>PowerPoint Presentation</vt:lpstr>
      <vt:lpstr>Co-occurrence Map of High-frequency Keywords</vt:lpstr>
      <vt:lpstr>Cluster 1: Social Media Analysis</vt:lpstr>
      <vt:lpstr>Cluster 2: Big Data, Machine Learning</vt:lpstr>
      <vt:lpstr>Cluster 3: Bibliometrics, Scientometrics, Altmetrics</vt:lpstr>
      <vt:lpstr>Cluster 4: Knowledge Management</vt:lpstr>
      <vt:lpstr>Cluster 5: Academic Libraries, Information Literacy</vt:lpstr>
      <vt:lpstr>Cluster 6: Medical Informatics</vt:lpstr>
      <vt:lpstr>Top Cited Papers</vt:lpstr>
      <vt:lpstr>Top Cited Papers (cont’d)</vt:lpstr>
      <vt:lpstr>Leading Organizations</vt:lpstr>
      <vt:lpstr>Leading Organizations - Collaboration</vt:lpstr>
      <vt:lpstr>Leading Organizations - Research Topics</vt:lpstr>
      <vt:lpstr>Leading Authors</vt:lpstr>
      <vt:lpstr>Leading Authors (Cont’d)</vt:lpstr>
      <vt:lpstr>A Brief Bibliometric Analysis of Information Science &amp; Library Science</vt:lpstr>
      <vt:lpstr>Cluster :1 Academic Norms and Ethics</vt:lpstr>
      <vt:lpstr>Cluster 2: Information Retrieval </vt:lpstr>
      <vt:lpstr>Cluster 3: Health Informatics</vt:lpstr>
      <vt:lpstr>Cluster 4: Information Behavior</vt:lpstr>
      <vt:lpstr>Cluster 5: Social Media Analysis</vt:lpstr>
      <vt:lpstr>Cluster6 : Interdisciplinary Cooperation and Research</vt:lpstr>
      <vt:lpstr>Cluster 7: New Technologies</vt:lpstr>
      <vt:lpstr>Cluster 8:  Misinformation</vt:lpstr>
      <vt:lpstr>Cluster9: Children and Youth</vt:lpstr>
      <vt:lpstr>Cluster 10: Digital Humanities</vt:lpstr>
      <vt:lpstr>Cluster 11: Topic Modeling and Text mining</vt:lpstr>
      <vt:lpstr>Cluster 12: Citation Analysis</vt:lpstr>
      <vt:lpstr>PowerPoint Presentation</vt:lpstr>
      <vt:lpstr>Cluster 1: Social Media Analysis</vt:lpstr>
      <vt:lpstr>Cluster 2: Communication Studies and Online Communities</vt:lpstr>
      <vt:lpstr>Cluster 3: Mobile Information and Cloud Computing</vt:lpstr>
      <vt:lpstr>Cluster 4: Data Mining and Data Analytics</vt:lpstr>
      <vt:lpstr>Cluster 5: Information Retrieval</vt:lpstr>
      <vt:lpstr>Cluster 6: Information Behavior and Digital Literacy</vt:lpstr>
      <vt:lpstr>Cluster 7: Digital Curation</vt:lpstr>
      <vt:lpstr>Cluster 8: Information Education and Libraries</vt:lpstr>
      <vt:lpstr>Comparison of topics between 2018 and 2019</vt:lpstr>
      <vt:lpstr>Thanks!  Q&amp;A Thanks to Mr. Wei Chen and Ms. Chunying Wang for making this PPT in three days!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Brief Bibliometric Analysis of Information Science &amp; Library Science</dc:title>
  <dc:creator>Chen, Wei</dc:creator>
  <cp:lastModifiedBy>Chen, Jiangping</cp:lastModifiedBy>
  <cp:revision>57</cp:revision>
  <dcterms:created xsi:type="dcterms:W3CDTF">2019-01-17T16:49:32Z</dcterms:created>
  <dcterms:modified xsi:type="dcterms:W3CDTF">2019-01-18T16:54:59Z</dcterms:modified>
</cp:coreProperties>
</file>