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4"/>
  </p:sldMasterIdLst>
  <p:notesMasterIdLst>
    <p:notesMasterId r:id="rId32"/>
  </p:notesMasterIdLst>
  <p:handoutMasterIdLst>
    <p:handoutMasterId r:id="rId33"/>
  </p:handoutMasterIdLst>
  <p:sldIdLst>
    <p:sldId id="301" r:id="rId5"/>
    <p:sldId id="329" r:id="rId6"/>
    <p:sldId id="339" r:id="rId7"/>
    <p:sldId id="340" r:id="rId8"/>
    <p:sldId id="977" r:id="rId9"/>
    <p:sldId id="978" r:id="rId10"/>
    <p:sldId id="972" r:id="rId11"/>
    <p:sldId id="331" r:id="rId12"/>
    <p:sldId id="333" r:id="rId13"/>
    <p:sldId id="969" r:id="rId14"/>
    <p:sldId id="334" r:id="rId15"/>
    <p:sldId id="335" r:id="rId16"/>
    <p:sldId id="336" r:id="rId17"/>
    <p:sldId id="330" r:id="rId18"/>
    <p:sldId id="338" r:id="rId19"/>
    <p:sldId id="971" r:id="rId20"/>
    <p:sldId id="341" r:id="rId21"/>
    <p:sldId id="342" r:id="rId22"/>
    <p:sldId id="970" r:id="rId23"/>
    <p:sldId id="345" r:id="rId24"/>
    <p:sldId id="346" r:id="rId25"/>
    <p:sldId id="973" r:id="rId26"/>
    <p:sldId id="975" r:id="rId27"/>
    <p:sldId id="974" r:id="rId28"/>
    <p:sldId id="344" r:id="rId29"/>
    <p:sldId id="976" r:id="rId30"/>
    <p:sldId id="457" r:id="rId31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iya Kizhakkethil" initials="PK" lastIdx="3" clrIdx="0">
    <p:extLst>
      <p:ext uri="{19B8F6BF-5375-455C-9EA6-DF929625EA0E}">
        <p15:presenceInfo xmlns:p15="http://schemas.microsoft.com/office/powerpoint/2012/main" userId="47f143cc56dd679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96332"/>
    <a:srgbClr val="0B7B3E"/>
    <a:srgbClr val="FF9900"/>
    <a:srgbClr val="F5F7E9"/>
    <a:srgbClr val="CC6600"/>
    <a:srgbClr val="996633"/>
    <a:srgbClr val="663300"/>
    <a:srgbClr val="CC33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03" autoAdjust="0"/>
    <p:restoredTop sz="87791" autoAdjust="0"/>
  </p:normalViewPr>
  <p:slideViewPr>
    <p:cSldViewPr snapToGrid="0">
      <p:cViewPr varScale="1">
        <p:scale>
          <a:sx n="98" d="100"/>
          <a:sy n="98" d="100"/>
        </p:scale>
        <p:origin x="180" y="-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131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7B63C4C-7286-4A1A-9B14-DC4BD41601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353FEA-3359-4396-BE17-04E8A4F9E4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Shadi Shakeri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43779-855F-4EA0-AD23-FB85EE7774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C19A0-25EB-4E5A-9B1D-A306F89C7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825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FFC0EC-D700-4283-9B3D-79EF7CE7531F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55CAD-B3BA-4857-A6FC-DAE402BE9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733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55CAD-B3BA-4857-A6FC-DAE402BE92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086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55CAD-B3BA-4857-A6FC-DAE402BE925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420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55CAD-B3BA-4857-A6FC-DAE402BE925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5270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55CAD-B3BA-4857-A6FC-DAE402BE925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244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203950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5A8F0-906D-4842-B3AB-A5432B53E4E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9854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203950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5A8F0-906D-4842-B3AB-A5432B53E4E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908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55CAD-B3BA-4857-A6FC-DAE402BE925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110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55CAD-B3BA-4857-A6FC-DAE402BE925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653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55CAD-B3BA-4857-A6FC-DAE402BE92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409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55CAD-B3BA-4857-A6FC-DAE402BE92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41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55CAD-B3BA-4857-A6FC-DAE402BE92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198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55CAD-B3BA-4857-A6FC-DAE402BE925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75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55CAD-B3BA-4857-A6FC-DAE402BE925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35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55CAD-B3BA-4857-A6FC-DAE402BE925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956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55CAD-B3BA-4857-A6FC-DAE402BE925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86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55CAD-B3BA-4857-A6FC-DAE402BE925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56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A209EA1D-A66E-4D3C-8762-BF169736D1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912402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9EA1D-A66E-4D3C-8762-BF169736D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9EA1D-A66E-4D3C-8762-BF169736D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90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8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fld id="{A209EA1D-A66E-4D3C-8762-BF169736D1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375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9EA1D-A66E-4D3C-8762-BF169736D1C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70011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9EA1D-A66E-4D3C-8762-BF169736D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2977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9EA1D-A66E-4D3C-8762-BF169736D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030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9EA1D-A66E-4D3C-8762-BF169736D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12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9EA1D-A66E-4D3C-8762-BF169736D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580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9EA1D-A66E-4D3C-8762-BF169736D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2683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9EA1D-A66E-4D3C-8762-BF169736D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1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A209EA1D-A66E-4D3C-8762-BF169736D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69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hyperlink" Target="https://doi.org/10.1002/pra2.30" TargetMode="Externa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80/19386389.2020.1908651" TargetMode="External"/><Relationship Id="rId5" Type="http://schemas.openxmlformats.org/officeDocument/2006/relationships/hyperlink" Target="https://doi.org/10.1007/978-3-030-43687-2_52" TargetMode="External"/><Relationship Id="rId4" Type="http://schemas.openxmlformats.org/officeDocument/2006/relationships/hyperlink" Target="https://doi.org/10.1002/pra2.429" TargetMode="External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la.org/alcts/resources/lrts" TargetMode="External"/><Relationship Id="rId3" Type="http://schemas.openxmlformats.org/officeDocument/2006/relationships/hyperlink" Target="https://www.tandfonline.com/toc/wjlm20/current" TargetMode="External"/><Relationship Id="rId7" Type="http://schemas.openxmlformats.org/officeDocument/2006/relationships/hyperlink" Target="https://www.worldscientific.com/worldscinet/jik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derscience.com/jhome.php?jcode=ijmso" TargetMode="External"/><Relationship Id="rId5" Type="http://schemas.openxmlformats.org/officeDocument/2006/relationships/hyperlink" Target="https://www.emerald.com/insight/publication/issn/0264-0473" TargetMode="External"/><Relationship Id="rId10" Type="http://schemas.openxmlformats.org/officeDocument/2006/relationships/image" Target="../media/image34.jpeg"/><Relationship Id="rId4" Type="http://schemas.openxmlformats.org/officeDocument/2006/relationships/hyperlink" Target="https://www.tandfonline.com/toc/wccq20/current" TargetMode="External"/><Relationship Id="rId9" Type="http://schemas.openxmlformats.org/officeDocument/2006/relationships/hyperlink" Target="https://asistdl.onlinelibrary.wiley.com/journal/23301643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ischools.org/iConference" TargetMode="External"/><Relationship Id="rId3" Type="http://schemas.openxmlformats.org/officeDocument/2006/relationships/hyperlink" Target="https://dublincore.org/conferences/" TargetMode="External"/><Relationship Id="rId7" Type="http://schemas.openxmlformats.org/officeDocument/2006/relationships/hyperlink" Target="https://link.springer.com/conference/icad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pdl.eu/" TargetMode="External"/><Relationship Id="rId5" Type="http://schemas.openxmlformats.org/officeDocument/2006/relationships/hyperlink" Target="https://www.jcdl.org/" TargetMode="External"/><Relationship Id="rId10" Type="http://schemas.openxmlformats.org/officeDocument/2006/relationships/image" Target="../media/image35.png"/><Relationship Id="rId4" Type="http://schemas.openxmlformats.org/officeDocument/2006/relationships/hyperlink" Target="http://www.ickm.net/" TargetMode="External"/><Relationship Id="rId9" Type="http://schemas.openxmlformats.org/officeDocument/2006/relationships/hyperlink" Target="https://www.visitpittsburgh.com/2022-asis-t-annual-meeting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hdl.handle.net/2142/111675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www.emeraldgrouppublishing.com/calls-for-papers/digital-language-archives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Oksana.Zavalina@unt.edu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book/9781876938437/libraries-in-the-twenty-first-century" TargetMode="External"/><Relationship Id="rId7" Type="http://schemas.openxmlformats.org/officeDocument/2006/relationships/hyperlink" Target="https://ailla.utexas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rxiv.org/" TargetMode="External"/><Relationship Id="rId5" Type="http://schemas.openxmlformats.org/officeDocument/2006/relationships/hyperlink" Target="https://www.ncbi.nlm.nih.gov/pmc/" TargetMode="External"/><Relationship Id="rId4" Type="http://schemas.openxmlformats.org/officeDocument/2006/relationships/hyperlink" Target="https://library.unt.edu/scholarly-work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509319" y="598715"/>
            <a:ext cx="8245608" cy="3018647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Research on Metadata in Digital Repositories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AA980C-4E86-4EE3-AE81-45F858D0CBC1}"/>
              </a:ext>
            </a:extLst>
          </p:cNvPr>
          <p:cNvSpPr txBox="1"/>
          <p:nvPr/>
        </p:nvSpPr>
        <p:spPr>
          <a:xfrm>
            <a:off x="3519414" y="4426900"/>
            <a:ext cx="841495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Dr. Oksana L. Zavalina</a:t>
            </a:r>
            <a:r>
              <a:rPr lang="en-US" sz="2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</a:p>
          <a:p>
            <a:pPr algn="ctr"/>
            <a:r>
              <a:rPr lang="en-US" sz="2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Information Science Research Brown Bag presentation</a:t>
            </a:r>
          </a:p>
          <a:p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AA980C-4E86-4EE3-AE81-45F858D0CBC1}"/>
              </a:ext>
            </a:extLst>
          </p:cNvPr>
          <p:cNvSpPr txBox="1"/>
          <p:nvPr/>
        </p:nvSpPr>
        <p:spPr>
          <a:xfrm>
            <a:off x="6318850" y="5888839"/>
            <a:ext cx="2816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November 10, 2021</a:t>
            </a:r>
          </a:p>
          <a:p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520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32BEA-121F-46C0-A2DB-25409EF10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1" y="340800"/>
            <a:ext cx="11129963" cy="1149260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0963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000" b="1" dirty="0">
                <a:solidFill>
                  <a:srgbClr val="096332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Evaluations of Metadata Quality in Repositories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6CC56-BFDE-4225-B348-3BA0193059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42181" y="1682500"/>
            <a:ext cx="9415463" cy="5131877"/>
          </a:xfrm>
        </p:spPr>
        <p:txBody>
          <a:bodyPr>
            <a:normAutofit lnSpcReduction="10000"/>
          </a:bodyPr>
          <a:lstStyle/>
          <a:p>
            <a:r>
              <a:rPr lang="en-US" sz="2500" b="1" dirty="0">
                <a:highlight>
                  <a:srgbClr val="00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Formative</a:t>
            </a:r>
            <a:r>
              <a:rPr lang="en-US" sz="2500" dirty="0">
                <a:highlight>
                  <a:srgbClr val="00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: in the process of designing, developing, prototyping</a:t>
            </a:r>
          </a:p>
          <a:p>
            <a:endParaRPr lang="en-US" sz="2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500" b="1" dirty="0">
                <a:highlight>
                  <a:srgbClr val="FF99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Summative</a:t>
            </a:r>
            <a:r>
              <a:rPr lang="en-US" sz="2500" dirty="0">
                <a:highlight>
                  <a:srgbClr val="FF99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: after implementation</a:t>
            </a:r>
          </a:p>
          <a:p>
            <a:endParaRPr lang="en-US" sz="2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500" dirty="0">
                <a:latin typeface="Calibri Light" panose="020F0302020204030204" pitchFamily="34" charset="0"/>
                <a:cs typeface="Calibri Light" panose="020F0302020204030204" pitchFamily="34" charset="0"/>
              </a:rPr>
              <a:t>Both serve to help decision makers in: </a:t>
            </a:r>
          </a:p>
          <a:p>
            <a:pPr lvl="1"/>
            <a:r>
              <a:rPr lang="en-US" sz="2500" dirty="0">
                <a:latin typeface="Calibri Light" panose="020F0302020204030204" pitchFamily="34" charset="0"/>
                <a:cs typeface="Calibri Light" panose="020F0302020204030204" pitchFamily="34" charset="0"/>
              </a:rPr>
              <a:t>Determining if metadata creation and/or management should be </a:t>
            </a:r>
          </a:p>
          <a:p>
            <a:pPr lvl="2"/>
            <a:r>
              <a:rPr lang="en-US" sz="25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continued as is, OR</a:t>
            </a:r>
          </a:p>
          <a:p>
            <a:pPr lvl="2"/>
            <a:r>
              <a:rPr lang="en-US" sz="25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fundamentally or moderately revised (and specifically where and how)</a:t>
            </a:r>
          </a:p>
          <a:p>
            <a:pPr lvl="1"/>
            <a:r>
              <a:rPr lang="en-US" sz="2500" dirty="0">
                <a:latin typeface="Calibri Light" panose="020F0302020204030204" pitchFamily="34" charset="0"/>
                <a:cs typeface="Calibri Light" panose="020F0302020204030204" pitchFamily="34" charset="0"/>
              </a:rPr>
              <a:t>Allocating resources</a:t>
            </a:r>
          </a:p>
          <a:p>
            <a:pPr lvl="1"/>
            <a:r>
              <a:rPr lang="en-US" sz="2500" dirty="0">
                <a:latin typeface="Calibri Light" panose="020F0302020204030204" pitchFamily="34" charset="0"/>
                <a:cs typeface="Calibri Light" panose="020F0302020204030204" pitchFamily="34" charset="0"/>
              </a:rPr>
              <a:t>Planning for new or revised services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910FAB-1B13-4A4D-8CBC-4E94EA013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9184" y="6385308"/>
            <a:ext cx="579437" cy="365125"/>
          </a:xfrm>
        </p:spPr>
        <p:txBody>
          <a:bodyPr>
            <a:normAutofit fontScale="55000" lnSpcReduction="20000"/>
          </a:bodyPr>
          <a:lstStyle/>
          <a:p>
            <a:fld id="{852380BF-BC0E-4058-813E-C1C7350B0F44}" type="slidenum">
              <a:rPr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61BFBB-78DE-42D3-8256-BB49F2DF5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479" y="1500755"/>
            <a:ext cx="1127768" cy="9658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4A296D-09D0-4F4A-8E4B-B87B9A77E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479" y="2735219"/>
            <a:ext cx="1127768" cy="867514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FBAC6AE8-DEFD-41C3-9CFB-8D30AA905BD1}"/>
              </a:ext>
            </a:extLst>
          </p:cNvPr>
          <p:cNvSpPr txBox="1">
            <a:spLocks/>
          </p:cNvSpPr>
          <p:nvPr/>
        </p:nvSpPr>
        <p:spPr>
          <a:xfrm>
            <a:off x="-187570" y="6390479"/>
            <a:ext cx="4197501" cy="4836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defRPr/>
            </a:pPr>
            <a:r>
              <a:rPr lang="en-US" sz="2200" dirty="0">
                <a:solidFill>
                  <a:srgbClr val="0066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© 2021 Dr. Oksana L. Zavalina </a:t>
            </a:r>
          </a:p>
        </p:txBody>
      </p:sp>
    </p:spTree>
    <p:extLst>
      <p:ext uri="{BB962C8B-B14F-4D97-AF65-F5344CB8AC3E}">
        <p14:creationId xmlns:p14="http://schemas.microsoft.com/office/powerpoint/2010/main" val="194532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226800" cy="1242646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9633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Metadata change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1285875" y="1581149"/>
            <a:ext cx="10042525" cy="5010151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  <a:defRPr/>
            </a:pPr>
            <a:r>
              <a:rPr lang="en-US" sz="3200" dirty="0"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Change in metadata records is encouraged by agencies that facilitate cooperative metadata creation, management and sharing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en-US" sz="3200" b="1" dirty="0">
                <a:solidFill>
                  <a:srgbClr val="6EA9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      </a:t>
            </a:r>
            <a:r>
              <a:rPr lang="en-US" sz="3400" b="1" dirty="0">
                <a:solidFill>
                  <a:srgbClr val="6EA92D"/>
                </a:solidFill>
                <a:highlight>
                  <a:srgbClr val="000080"/>
                </a:highlight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To keep up with “environmental” changes, e.g.:</a:t>
            </a:r>
          </a:p>
          <a:p>
            <a:pPr marL="1920240" lvl="2" indent="-609585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3000" dirty="0"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Growth in certain types/formats and subject matter of materials in repositories</a:t>
            </a:r>
          </a:p>
          <a:p>
            <a:pPr marL="1920240" lvl="2" indent="-609585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3000" dirty="0"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Changes in the content &amp; location of fluid materials (e.g., websites)</a:t>
            </a:r>
          </a:p>
          <a:p>
            <a:pPr marL="1920240" lvl="2" indent="-609585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3000" dirty="0"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Goals of hosting &amp; contributing institutions</a:t>
            </a:r>
          </a:p>
          <a:p>
            <a:pPr marL="1920240" lvl="2" indent="-609585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3000" dirty="0"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KOS: classification systems &amp; controlled vocabularies</a:t>
            </a:r>
          </a:p>
          <a:p>
            <a:pPr marL="1920240" lvl="2" indent="-609585">
              <a:lnSpc>
                <a:spcPct val="120000"/>
              </a:lnSpc>
              <a:spcAft>
                <a:spcPts val="1600"/>
              </a:spcAft>
              <a:buFont typeface="Arial" pitchFamily="34" charset="0"/>
              <a:buChar char="•"/>
              <a:defRPr/>
            </a:pPr>
            <a:r>
              <a:rPr lang="en-US" sz="3000" dirty="0"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National &amp; international standards for metadata creation.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380BF-BC0E-4058-813E-C1C7350B0F44}" type="slidenum">
              <a:rPr lang="en-US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11</a:t>
            </a:fld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A63C38-ECD9-4949-A874-2318342EC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663" y="3571280"/>
            <a:ext cx="2667758" cy="1504950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D895050B-4EBA-46FC-8733-5AACA5E71A2D}"/>
              </a:ext>
            </a:extLst>
          </p:cNvPr>
          <p:cNvSpPr txBox="1">
            <a:spLocks/>
          </p:cNvSpPr>
          <p:nvPr/>
        </p:nvSpPr>
        <p:spPr>
          <a:xfrm>
            <a:off x="-187570" y="6390479"/>
            <a:ext cx="4197501" cy="4836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defRPr/>
            </a:pPr>
            <a:r>
              <a:rPr lang="en-US" sz="2200" dirty="0">
                <a:solidFill>
                  <a:srgbClr val="0066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© 2021 Dr. Oksana L. Zavalina </a:t>
            </a:r>
          </a:p>
        </p:txBody>
      </p:sp>
    </p:spTree>
    <p:extLst>
      <p:ext uri="{BB962C8B-B14F-4D97-AF65-F5344CB8AC3E}">
        <p14:creationId xmlns:p14="http://schemas.microsoft.com/office/powerpoint/2010/main" val="1730471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1292840" cy="1485901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4500" b="1" dirty="0">
                <a:solidFill>
                  <a:srgbClr val="09633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Change research in computer science: does NOT look into metadata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2354580" y="1987265"/>
            <a:ext cx="9052560" cy="464502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3800" dirty="0"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Mechanisms for identifying  change (e.g., </a:t>
            </a:r>
            <a:r>
              <a:rPr lang="en-US" sz="3800" b="1" dirty="0">
                <a:solidFill>
                  <a:srgbClr val="6EA92D"/>
                </a:solidFill>
                <a:highlight>
                  <a:srgbClr val="000080"/>
                </a:highlight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edit distance</a:t>
            </a:r>
            <a:r>
              <a:rPr lang="en-US" sz="3800" dirty="0"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, </a:t>
            </a:r>
            <a:r>
              <a:rPr lang="en-US" sz="3800" i="1" dirty="0" err="1"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Bille</a:t>
            </a:r>
            <a:r>
              <a:rPr lang="en-US" sz="3800" i="1" dirty="0"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, 2005</a:t>
            </a:r>
            <a:r>
              <a:rPr lang="en-US" sz="3800" dirty="0"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) and </a:t>
            </a:r>
            <a:r>
              <a:rPr lang="en-US" sz="3800" b="1" dirty="0">
                <a:solidFill>
                  <a:srgbClr val="6EA92D"/>
                </a:solidFill>
                <a:highlight>
                  <a:srgbClr val="000080"/>
                </a:highlight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file comparison tools</a:t>
            </a:r>
            <a:r>
              <a:rPr lang="en-US" sz="3800" b="1" dirty="0">
                <a:solidFill>
                  <a:srgbClr val="6EA9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3800" dirty="0"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for isolating differences between: </a:t>
            </a:r>
          </a:p>
          <a:p>
            <a:pPr marL="1554480" lvl="1">
              <a:lnSpc>
                <a:spcPct val="120000"/>
              </a:lnSpc>
            </a:pPr>
            <a:r>
              <a:rPr lang="en-US" sz="3500" dirty="0"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files</a:t>
            </a:r>
          </a:p>
          <a:p>
            <a:pPr marL="1554480" lvl="1">
              <a:lnSpc>
                <a:spcPct val="120000"/>
              </a:lnSpc>
            </a:pPr>
            <a:r>
              <a:rPr lang="en-US" sz="3500" dirty="0"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texts, strings</a:t>
            </a:r>
          </a:p>
          <a:p>
            <a:pPr marL="1554480" lvl="1">
              <a:lnSpc>
                <a:spcPct val="120000"/>
              </a:lnSpc>
            </a:pPr>
            <a:r>
              <a:rPr lang="en-US" sz="3500" dirty="0"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programs, scripts, applications, ontologies</a:t>
            </a:r>
          </a:p>
          <a:p>
            <a:pPr marL="1554480" lvl="1">
              <a:lnSpc>
                <a:spcPct val="120000"/>
              </a:lnSpc>
            </a:pPr>
            <a:r>
              <a:rPr lang="en-US" sz="3500" dirty="0"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multiple versions of the same entities.</a:t>
            </a:r>
          </a:p>
          <a:p>
            <a:pPr>
              <a:lnSpc>
                <a:spcPct val="120000"/>
              </a:lnSpc>
              <a:buNone/>
            </a:pPr>
            <a:r>
              <a:rPr lang="en-US" sz="2400" dirty="0"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     	</a:t>
            </a:r>
            <a:r>
              <a:rPr lang="en-US" sz="2667" dirty="0"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(e.g., </a:t>
            </a:r>
            <a:r>
              <a:rPr lang="en-US" sz="2667" i="1" dirty="0"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Cheney, 2010; Horwitz, 1990; </a:t>
            </a:r>
            <a:r>
              <a:rPr lang="en-US" sz="2667" i="1" dirty="0" err="1"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Noy</a:t>
            </a:r>
            <a:r>
              <a:rPr lang="en-US" sz="2667" i="1" dirty="0"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 et al., 2004</a:t>
            </a:r>
            <a:r>
              <a:rPr lang="en-US" sz="2667" dirty="0"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380BF-BC0E-4058-813E-C1C7350B0F44}" type="slidenum">
              <a:rPr lang="en-US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12</a:t>
            </a:fld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4CD75C-95B0-4834-B31B-D9673EA94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9174"/>
            <a:ext cx="2042410" cy="1230820"/>
          </a:xfrm>
          <a:prstGeom prst="rect">
            <a:avLst/>
          </a:prstGeom>
        </p:spPr>
      </p:pic>
      <p:pic>
        <p:nvPicPr>
          <p:cNvPr id="10" name="Picture 9" descr="find 5 differences image">
            <a:extLst>
              <a:ext uri="{FF2B5EF4-FFF2-40B4-BE49-F238E27FC236}">
                <a16:creationId xmlns:a16="http://schemas.microsoft.com/office/drawing/2014/main" id="{72636082-2C3F-4B98-A4D9-C953E3439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70" y="3825240"/>
            <a:ext cx="3389941" cy="1744339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A1A13DC5-7CB2-42E7-AC6D-4055352CB141}"/>
              </a:ext>
            </a:extLst>
          </p:cNvPr>
          <p:cNvSpPr txBox="1">
            <a:spLocks/>
          </p:cNvSpPr>
          <p:nvPr/>
        </p:nvSpPr>
        <p:spPr>
          <a:xfrm>
            <a:off x="-187570" y="6390479"/>
            <a:ext cx="4197501" cy="4836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defRPr/>
            </a:pPr>
            <a:r>
              <a:rPr lang="en-US" sz="2200" dirty="0">
                <a:solidFill>
                  <a:srgbClr val="0066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© 2021 Dr. Oksana L. Zavalina </a:t>
            </a:r>
          </a:p>
        </p:txBody>
      </p:sp>
    </p:spTree>
    <p:extLst>
      <p:ext uri="{BB962C8B-B14F-4D97-AF65-F5344CB8AC3E}">
        <p14:creationId xmlns:p14="http://schemas.microsoft.com/office/powerpoint/2010/main" val="2235051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292840" cy="1770742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4500" b="1" dirty="0">
                <a:solidFill>
                  <a:srgbClr val="09633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Change research in information science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215329" y="2280102"/>
            <a:ext cx="4172857" cy="455385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6000"/>
              <a:buNone/>
              <a:defRPr/>
            </a:pPr>
            <a:r>
              <a:rPr lang="en-US" sz="4800" dirty="0"/>
              <a:t>	</a:t>
            </a:r>
            <a:r>
              <a:rPr lang="en-US" sz="4000" dirty="0"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Little published research identifying and measuring metadata change until recently</a:t>
            </a:r>
          </a:p>
          <a:p>
            <a:pPr marL="777221" lvl="1" indent="-36575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6000"/>
            </a:pPr>
            <a:r>
              <a:rPr lang="en-US" sz="3467" b="1" dirty="0"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UNT team is pioneering metadata change research</a:t>
            </a:r>
            <a:r>
              <a:rPr lang="en-US" sz="3467" dirty="0"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52380BF-BC0E-4058-813E-C1C7350B0F44}" type="slidenum">
              <a:rPr lang="en-US" sz="20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13</a:t>
            </a:fld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8992477" y="1735428"/>
            <a:ext cx="1422400" cy="685800"/>
          </a:xfrm>
          <a:prstGeom prst="wedgeRoundRectCallout">
            <a:avLst/>
          </a:prstGeom>
          <a:solidFill>
            <a:srgbClr val="CC66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CC870C2E-4E13-4E7A-BD4F-072CA986F60D}"/>
              </a:ext>
            </a:extLst>
          </p:cNvPr>
          <p:cNvSpPr txBox="1">
            <a:spLocks/>
          </p:cNvSpPr>
          <p:nvPr/>
        </p:nvSpPr>
        <p:spPr>
          <a:xfrm>
            <a:off x="435792" y="1912257"/>
            <a:ext cx="5210628" cy="44782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</a:pPr>
            <a:r>
              <a:rPr lang="en-US" sz="2200" b="1" dirty="0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Metadata quality </a:t>
            </a:r>
            <a:r>
              <a:rPr lang="en-US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research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556261" lvl="1" indent="-5715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5EAE28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suggested the </a:t>
            </a:r>
            <a:r>
              <a:rPr lang="en-US" sz="2400" b="1" dirty="0">
                <a:solidFill>
                  <a:srgbClr val="4F922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link between metadata change and metadata quality</a:t>
            </a:r>
          </a:p>
          <a:p>
            <a:pPr marL="556261" lvl="1" indent="-5715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5EAE28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emphasized the </a:t>
            </a:r>
            <a:r>
              <a:rPr lang="en-US" sz="2400" b="1" dirty="0">
                <a:solidFill>
                  <a:srgbClr val="4F922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need to measure the metadata change</a:t>
            </a:r>
            <a:r>
              <a:rPr lang="en-US" sz="2400" b="1" dirty="0">
                <a:solidFill>
                  <a:srgbClr val="5EAE2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and its outcomes for the users</a:t>
            </a:r>
          </a:p>
          <a:p>
            <a:pPr marL="853419" lvl="2" indent="-853419" algn="ctr">
              <a:lnSpc>
                <a:spcPct val="12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en-US" sz="22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en-US" sz="22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Stvilia</a:t>
            </a:r>
            <a:r>
              <a:rPr lang="en-US" sz="22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et al., 2004; </a:t>
            </a:r>
          </a:p>
          <a:p>
            <a:pPr marL="853419" lvl="2" indent="-853419" algn="ctr">
              <a:lnSpc>
                <a:spcPct val="12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en-US" sz="22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Stvilia</a:t>
            </a:r>
            <a:r>
              <a:rPr lang="en-US" sz="22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&amp; Gasser, 2008</a:t>
            </a:r>
            <a:r>
              <a:rPr lang="en-US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FE5BA2-0157-4388-A9BF-3FB01BBFE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4739" y="1998416"/>
            <a:ext cx="2221108" cy="1155738"/>
          </a:xfrm>
          <a:prstGeom prst="rect">
            <a:avLst/>
          </a:prstGeom>
        </p:spPr>
      </p:pic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C6E57152-6A50-4B70-8072-CA152D3936CE}"/>
              </a:ext>
            </a:extLst>
          </p:cNvPr>
          <p:cNvSpPr txBox="1">
            <a:spLocks/>
          </p:cNvSpPr>
          <p:nvPr/>
        </p:nvSpPr>
        <p:spPr>
          <a:xfrm>
            <a:off x="-187570" y="6390479"/>
            <a:ext cx="4197501" cy="4836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defRPr/>
            </a:pPr>
            <a:r>
              <a:rPr lang="en-US" sz="2200" dirty="0">
                <a:solidFill>
                  <a:srgbClr val="0066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© 2021 Dr. Oksana L. Zavalina </a:t>
            </a:r>
          </a:p>
        </p:txBody>
      </p:sp>
    </p:spTree>
    <p:extLst>
      <p:ext uri="{BB962C8B-B14F-4D97-AF65-F5344CB8AC3E}">
        <p14:creationId xmlns:p14="http://schemas.microsoft.com/office/powerpoint/2010/main" val="2976038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448" y="23446"/>
            <a:ext cx="10983684" cy="18208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9633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UNT researchers contributing to metadata change research since 2014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024788" y="2249711"/>
            <a:ext cx="9396640" cy="4299857"/>
          </a:xfrm>
        </p:spPr>
        <p:txBody>
          <a:bodyPr>
            <a:normAutofit fontScale="92500" lnSpcReduction="20000"/>
          </a:bodyPr>
          <a:lstStyle/>
          <a:p>
            <a:pPr marL="274320" lvl="1" indent="0">
              <a:lnSpc>
                <a:spcPct val="150000"/>
              </a:lnSpc>
              <a:buNone/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Dr. Daniel Alemneh</a:t>
            </a:r>
          </a:p>
          <a:p>
            <a:pPr marL="274320" lvl="1" indent="0">
              <a:lnSpc>
                <a:spcPct val="150000"/>
              </a:lnSpc>
              <a:buNone/>
            </a:pPr>
            <a:r>
              <a:rPr lang="en-US" sz="2400" b="1" dirty="0">
                <a:highlight>
                  <a:srgbClr val="FFFF99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Dr. Priya Kizhakkethil</a:t>
            </a:r>
          </a:p>
          <a:p>
            <a:pPr marL="274320" lvl="1" indent="0">
              <a:lnSpc>
                <a:spcPct val="150000"/>
              </a:lnSpc>
              <a:buNone/>
            </a:pPr>
            <a:r>
              <a:rPr lang="en-US" sz="2400" b="1" dirty="0">
                <a:highlight>
                  <a:srgbClr val="FFFF99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Dr. Mark Phillips</a:t>
            </a:r>
          </a:p>
          <a:p>
            <a:pPr marL="274320" lvl="1" indent="0">
              <a:lnSpc>
                <a:spcPct val="150000"/>
              </a:lnSpc>
              <a:buNone/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Dr. Shawne </a:t>
            </a:r>
            <a:r>
              <a:rPr lang="en-US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Miksa</a:t>
            </a:r>
            <a:endParaRPr lang="en-US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74320" lvl="1" indent="0">
              <a:lnSpc>
                <a:spcPct val="150000"/>
              </a:lnSpc>
              <a:buNone/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Hannah Tarver</a:t>
            </a:r>
          </a:p>
          <a:p>
            <a:pPr marL="274320" lvl="1" indent="0">
              <a:lnSpc>
                <a:spcPct val="150000"/>
              </a:lnSpc>
              <a:buNone/>
            </a:pPr>
            <a:r>
              <a:rPr lang="en-US" sz="2400" b="1" dirty="0">
                <a:highlight>
                  <a:srgbClr val="FFFF99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Dr. </a:t>
            </a:r>
            <a:r>
              <a:rPr lang="en-US" sz="2400" b="1" dirty="0" err="1">
                <a:highlight>
                  <a:srgbClr val="FFFF99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Shadi</a:t>
            </a:r>
            <a:r>
              <a:rPr lang="en-US" sz="2400" b="1" dirty="0">
                <a:highlight>
                  <a:srgbClr val="FFFF99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>
                <a:highlight>
                  <a:srgbClr val="FFFF99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Shakeri</a:t>
            </a:r>
            <a:endParaRPr lang="en-US" sz="2400" b="1" dirty="0">
              <a:highlight>
                <a:srgbClr val="FFFF99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74320" lvl="1" indent="0">
              <a:lnSpc>
                <a:spcPct val="150000"/>
              </a:lnSpc>
              <a:buNone/>
            </a:pPr>
            <a:r>
              <a:rPr lang="en-US" sz="2400" b="1" dirty="0">
                <a:highlight>
                  <a:srgbClr val="FFFF99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Dr. Slava Zavalin</a:t>
            </a:r>
          </a:p>
          <a:p>
            <a:pPr marL="274320" lvl="1" indent="0">
              <a:lnSpc>
                <a:spcPct val="150000"/>
              </a:lnSpc>
              <a:buNone/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Dr. Oksana Zavalina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777B85-95E8-4222-95E2-3EACA248D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9EA1D-A66E-4D3C-8762-BF169736D1CF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14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 descr="Daniel Alemneh portra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519" y="2276918"/>
            <a:ext cx="1124404" cy="168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Mark Phillips portrai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8204" y="2295059"/>
            <a:ext cx="1100217" cy="165032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42806" y="7733005"/>
            <a:ext cx="698741" cy="1048111"/>
          </a:xfrm>
          <a:prstGeom prst="rect">
            <a:avLst/>
          </a:prstGeom>
        </p:spPr>
      </p:pic>
      <p:pic>
        <p:nvPicPr>
          <p:cNvPr id="8" name="Picture 7" descr="Priya Kizhakkethil portrait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3936" y="2317547"/>
            <a:ext cx="1266372" cy="1605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" name="Picture 9" descr="Shadi Shakeri portrait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62923" y="4713976"/>
            <a:ext cx="1224234" cy="1505909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Shawne Miksa portrai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679" y="2373760"/>
            <a:ext cx="1061798" cy="158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annah Tarver portrait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23166" y="4713976"/>
            <a:ext cx="1035730" cy="1553594"/>
          </a:xfrm>
          <a:prstGeom prst="rect">
            <a:avLst/>
          </a:prstGeom>
        </p:spPr>
      </p:pic>
      <p:pic>
        <p:nvPicPr>
          <p:cNvPr id="11" name="Picture 10" descr="Vyacheslav (Slava) Zavalin portrait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25057" y="4761661"/>
            <a:ext cx="1176797" cy="145822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F6C61CE-E753-40A8-83FF-C72255293E5A}"/>
              </a:ext>
            </a:extLst>
          </p:cNvPr>
          <p:cNvSpPr txBox="1"/>
          <p:nvPr/>
        </p:nvSpPr>
        <p:spPr>
          <a:xfrm>
            <a:off x="156448" y="3228588"/>
            <a:ext cx="1971285" cy="1508105"/>
          </a:xfrm>
          <a:prstGeom prst="rect">
            <a:avLst/>
          </a:prstGeom>
          <a:solidFill>
            <a:srgbClr val="FFC000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latin typeface="Calibri Light" panose="020F0302020204030204" pitchFamily="34" charset="0"/>
                <a:cs typeface="Calibri Light" panose="020F0302020204030204" pitchFamily="34" charset="0"/>
              </a:rPr>
              <a:t>Started contributing as </a:t>
            </a:r>
            <a:r>
              <a:rPr lang="en-US" sz="2300" dirty="0">
                <a:highlight>
                  <a:srgbClr val="FFFF99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students </a:t>
            </a:r>
            <a:r>
              <a:rPr lang="en-US" sz="2300" dirty="0">
                <a:latin typeface="Calibri Light" panose="020F0302020204030204" pitchFamily="34" charset="0"/>
                <a:cs typeface="Calibri Light" panose="020F0302020204030204" pitchFamily="34" charset="0"/>
              </a:rPr>
              <a:t>of IS PhD program</a:t>
            </a:r>
          </a:p>
        </p:txBody>
      </p:sp>
      <p:pic>
        <p:nvPicPr>
          <p:cNvPr id="14" name="Picture 13" descr="Oksana L. Zavalina portrait">
            <a:extLst>
              <a:ext uri="{FF2B5EF4-FFF2-40B4-BE49-F238E27FC236}">
                <a16:creationId xmlns:a16="http://schemas.microsoft.com/office/drawing/2014/main" id="{9D57D5C7-A920-49B1-A565-9E2F90F87A0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46079" y="4781274"/>
            <a:ext cx="1238707" cy="1458224"/>
          </a:xfrm>
          <a:prstGeom prst="rect">
            <a:avLst/>
          </a:prstGeom>
        </p:spPr>
      </p:pic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F8C4280C-9D7E-454E-B21B-C82027CA3FBD}"/>
              </a:ext>
            </a:extLst>
          </p:cNvPr>
          <p:cNvSpPr txBox="1">
            <a:spLocks/>
          </p:cNvSpPr>
          <p:nvPr/>
        </p:nvSpPr>
        <p:spPr>
          <a:xfrm>
            <a:off x="7727122" y="6446666"/>
            <a:ext cx="4197501" cy="4836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defRPr/>
            </a:pPr>
            <a:r>
              <a:rPr lang="en-US" sz="2200" dirty="0">
                <a:solidFill>
                  <a:srgbClr val="0066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© 2021 Dr. Oksana L. Zavalina </a:t>
            </a:r>
          </a:p>
        </p:txBody>
      </p:sp>
    </p:spTree>
    <p:extLst>
      <p:ext uri="{BB962C8B-B14F-4D97-AF65-F5344CB8AC3E}">
        <p14:creationId xmlns:p14="http://schemas.microsoft.com/office/powerpoint/2010/main" val="123054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970" y="0"/>
            <a:ext cx="10278916" cy="1317625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3700" b="1" dirty="0">
                <a:solidFill>
                  <a:srgbClr val="09633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UNT researchers’ published  contributions to metadata change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35518" y="1317625"/>
            <a:ext cx="9508570" cy="53340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8800" dirty="0">
                <a:latin typeface="Agency FB" panose="020B0503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Tarver, H. Zavalina, O.L., Phillips, M., </a:t>
            </a:r>
            <a:r>
              <a:rPr lang="en-GB" sz="8800" dirty="0" err="1">
                <a:latin typeface="Agency FB" panose="020B0503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Alemneh</a:t>
            </a:r>
            <a:r>
              <a:rPr lang="en-GB" sz="8800" dirty="0">
                <a:latin typeface="Agency FB" panose="020B0503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D., &amp; </a:t>
            </a:r>
            <a:r>
              <a:rPr lang="en-GB" sz="8800" dirty="0" err="1">
                <a:highlight>
                  <a:srgbClr val="FFFF99"/>
                </a:highlight>
                <a:latin typeface="Agency FB" panose="020B0503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Shakeri</a:t>
            </a:r>
            <a:r>
              <a:rPr lang="en-GB" sz="8800" dirty="0">
                <a:highlight>
                  <a:srgbClr val="FFFF99"/>
                </a:highlight>
                <a:latin typeface="Agency FB" panose="020B0503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S</a:t>
            </a:r>
            <a:r>
              <a:rPr lang="en-GB" sz="8800" dirty="0">
                <a:latin typeface="Agency FB" panose="020B0503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(2014).</a:t>
            </a:r>
            <a:r>
              <a:rPr lang="x-none" sz="8800" dirty="0">
                <a:latin typeface="Agency FB" panose="020B0503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How descriptive metadata changes in the UNT Libraries’ Collections: a case study. </a:t>
            </a:r>
            <a:r>
              <a:rPr lang="x-none" sz="8800" i="1" dirty="0">
                <a:latin typeface="Agency FB" panose="020B0503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Proceedings of the International Conference and Workshop on Dublin Core and Metadata Applications</a:t>
            </a:r>
            <a:r>
              <a:rPr lang="x-none" sz="8800" dirty="0">
                <a:latin typeface="Agency FB" panose="020B0503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 Austin, Texas. </a:t>
            </a:r>
            <a:endParaRPr lang="en-US" sz="8800" dirty="0">
              <a:latin typeface="Agency FB" panose="020B0503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8800" dirty="0">
                <a:latin typeface="Agency FB" panose="020B0503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Zavalina, O.L., </a:t>
            </a:r>
            <a:r>
              <a:rPr lang="en-GB" sz="8800" dirty="0" err="1">
                <a:highlight>
                  <a:srgbClr val="FFFF99"/>
                </a:highlight>
                <a:latin typeface="Agency FB" panose="020B0503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Kizhakkethil</a:t>
            </a:r>
            <a:r>
              <a:rPr lang="en-GB" sz="8800" dirty="0">
                <a:highlight>
                  <a:srgbClr val="FFFF99"/>
                </a:highlight>
                <a:latin typeface="Agency FB" panose="020B0503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P., </a:t>
            </a:r>
            <a:r>
              <a:rPr lang="en-GB" sz="8800" dirty="0" err="1">
                <a:latin typeface="Agency FB" panose="020B0503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Alemneh</a:t>
            </a:r>
            <a:r>
              <a:rPr lang="en-GB" sz="8800" dirty="0">
                <a:latin typeface="Agency FB" panose="020B0503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D., Phillips, M., &amp; Tarver, H.S. (2014). Metadata changes: meeting the evolving requirements. </a:t>
            </a:r>
            <a:r>
              <a:rPr lang="en-GB" sz="8800" i="1" dirty="0">
                <a:latin typeface="Agency FB" panose="020B0503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Proceedings of the 10</a:t>
            </a:r>
            <a:r>
              <a:rPr lang="en-GB" sz="8800" i="1" baseline="30000" dirty="0">
                <a:latin typeface="Agency FB" panose="020B0503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</a:t>
            </a:r>
            <a:r>
              <a:rPr lang="en-GB" sz="8800" i="1" dirty="0">
                <a:latin typeface="Agency FB" panose="020B0503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International Conference on Knowledge Management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8800" dirty="0">
                <a:latin typeface="Agency FB" panose="020B0503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Zavalina, O.L., </a:t>
            </a:r>
            <a:r>
              <a:rPr lang="en-GB" sz="8800" dirty="0">
                <a:highlight>
                  <a:srgbClr val="FFFF99"/>
                </a:highlight>
                <a:latin typeface="Agency FB" panose="020B0503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&amp; </a:t>
            </a:r>
            <a:r>
              <a:rPr lang="en-GB" sz="8800" dirty="0" err="1">
                <a:highlight>
                  <a:srgbClr val="FFFF99"/>
                </a:highlight>
                <a:latin typeface="Agency FB" panose="020B0503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Kizhakkethil</a:t>
            </a:r>
            <a:r>
              <a:rPr lang="en-GB" sz="8800" dirty="0">
                <a:highlight>
                  <a:srgbClr val="FFFF99"/>
                </a:highlight>
                <a:latin typeface="Agency FB" panose="020B0503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P. </a:t>
            </a:r>
            <a:r>
              <a:rPr lang="en-GB" sz="8800" dirty="0">
                <a:latin typeface="Agency FB" panose="020B0503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(2015). Exploration of metadata change in a digital repository. </a:t>
            </a:r>
            <a:r>
              <a:rPr lang="en-GB" sz="8800" i="1" dirty="0">
                <a:latin typeface="Agency FB" panose="020B0503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Proceedings of the </a:t>
            </a:r>
            <a:r>
              <a:rPr lang="en-US" sz="8800" i="1" dirty="0">
                <a:latin typeface="Agency FB" panose="020B0503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iConference 2015.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8800" dirty="0">
                <a:latin typeface="Agency FB" panose="020B0503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Zavalina, O.L., </a:t>
            </a:r>
            <a:r>
              <a:rPr lang="en-GB" sz="8800" dirty="0" err="1">
                <a:highlight>
                  <a:srgbClr val="FFFF99"/>
                </a:highlight>
                <a:latin typeface="Agency FB" panose="020B0503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Kizhakkethil</a:t>
            </a:r>
            <a:r>
              <a:rPr lang="en-GB" sz="8800" dirty="0">
                <a:highlight>
                  <a:srgbClr val="FFFF99"/>
                </a:highlight>
                <a:latin typeface="Agency FB" panose="020B0503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P.</a:t>
            </a:r>
            <a:r>
              <a:rPr lang="en-GB" sz="8800" dirty="0">
                <a:latin typeface="Agency FB" panose="020B0503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GB" sz="8800" dirty="0" err="1">
                <a:latin typeface="Agency FB" panose="020B0503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Alemneh</a:t>
            </a:r>
            <a:r>
              <a:rPr lang="en-GB" sz="8800" dirty="0">
                <a:latin typeface="Agency FB" panose="020B0503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D., Phillips, M., &amp; Tarver, H.S. (2015). Building a framework of metadata change to support knowledge management. </a:t>
            </a:r>
            <a:r>
              <a:rPr lang="en-GB" sz="8800" i="1" dirty="0">
                <a:latin typeface="Agency FB" panose="020B0503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Journal of Information and Knowledge Management, 14 </a:t>
            </a:r>
            <a:r>
              <a:rPr lang="en-GB" sz="8800" dirty="0">
                <a:latin typeface="Agency FB" panose="020B0503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(1), 1-16.</a:t>
            </a:r>
            <a:endParaRPr lang="en-US" sz="8800" dirty="0">
              <a:latin typeface="Agency FB" panose="020B0503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8800" dirty="0">
                <a:latin typeface="Agency FB" panose="020B0503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Zavalina, O.L., </a:t>
            </a:r>
            <a:r>
              <a:rPr lang="en-GB" sz="8800" dirty="0" err="1">
                <a:highlight>
                  <a:srgbClr val="FFFF99"/>
                </a:highlight>
                <a:latin typeface="Agency FB" panose="020B0503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Shakeri</a:t>
            </a:r>
            <a:r>
              <a:rPr lang="en-GB" sz="8800" dirty="0">
                <a:highlight>
                  <a:srgbClr val="FFFF99"/>
                </a:highlight>
                <a:latin typeface="Agency FB" panose="020B0503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S., &amp; </a:t>
            </a:r>
            <a:r>
              <a:rPr lang="en-GB" sz="8800" dirty="0" err="1">
                <a:highlight>
                  <a:srgbClr val="FFFF99"/>
                </a:highlight>
                <a:latin typeface="Agency FB" panose="020B0503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Kizhakkethil</a:t>
            </a:r>
            <a:r>
              <a:rPr lang="en-GB" sz="8800" dirty="0">
                <a:highlight>
                  <a:srgbClr val="FFFF99"/>
                </a:highlight>
                <a:latin typeface="Agency FB" panose="020B0503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P. </a:t>
            </a:r>
            <a:r>
              <a:rPr lang="en-GB" sz="8800" dirty="0">
                <a:latin typeface="Agency FB" panose="020B0503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(2015). Metadata change in traditional library collections and digital repositories: Exploratory comparative analysis. </a:t>
            </a:r>
            <a:r>
              <a:rPr lang="en-GB" sz="8800" i="1" dirty="0">
                <a:latin typeface="Agency FB" panose="020B0503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Proceedings of the Association for Information Science and Technology</a:t>
            </a:r>
            <a:r>
              <a:rPr lang="en-GB" sz="8800" dirty="0">
                <a:latin typeface="Agency FB" panose="020B0503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8800" dirty="0">
                <a:latin typeface="Agency FB" panose="020B0503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Zavalina, O.L., </a:t>
            </a:r>
            <a:r>
              <a:rPr lang="en-GB" sz="8800" dirty="0" err="1">
                <a:highlight>
                  <a:srgbClr val="FFFF99"/>
                </a:highlight>
                <a:latin typeface="Agency FB" panose="020B0503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Shakeri</a:t>
            </a:r>
            <a:r>
              <a:rPr lang="en-GB" sz="8800" dirty="0">
                <a:highlight>
                  <a:srgbClr val="FFFF99"/>
                </a:highlight>
                <a:latin typeface="Agency FB" panose="020B0503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S., &amp; </a:t>
            </a:r>
            <a:r>
              <a:rPr lang="en-GB" sz="8800" dirty="0" err="1">
                <a:highlight>
                  <a:srgbClr val="FFFF99"/>
                </a:highlight>
                <a:latin typeface="Agency FB" panose="020B0503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Kizhakkethil</a:t>
            </a:r>
            <a:r>
              <a:rPr lang="en-GB" sz="8800" dirty="0">
                <a:highlight>
                  <a:srgbClr val="FFFF99"/>
                </a:highlight>
                <a:latin typeface="Agency FB" panose="020B0503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P. </a:t>
            </a:r>
            <a:r>
              <a:rPr lang="en-GB" sz="8800" dirty="0">
                <a:latin typeface="Agency FB" panose="020B0503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(2016). An empirical investigation of change in subject metadata in </a:t>
            </a:r>
            <a:r>
              <a:rPr lang="en-GB" sz="8800" dirty="0" err="1">
                <a:latin typeface="Agency FB" panose="020B0503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WorldCat</a:t>
            </a:r>
            <a:r>
              <a:rPr lang="en-GB" sz="8800" dirty="0">
                <a:latin typeface="Agency FB" panose="020B0503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  <a:r>
              <a:rPr lang="en-GB" sz="8800" i="1" dirty="0">
                <a:latin typeface="Agency FB" panose="020B0503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Proceedings of the International Federation of Library Associations World Library and Information Congress Satellite Conference "Subject Access: Unlimited Opportunities”</a:t>
            </a:r>
            <a:r>
              <a:rPr lang="x-none" sz="8800" dirty="0">
                <a:latin typeface="Agency FB" panose="020B0503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  <a:endParaRPr lang="en-US" sz="8800" dirty="0">
              <a:latin typeface="Agency FB" panose="020B0503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endParaRPr lang="en-US" sz="3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777B85-95E8-4222-95E2-3EACA248D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9EA1D-A66E-4D3C-8762-BF169736D1CF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15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2806" y="7733005"/>
            <a:ext cx="698741" cy="104811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ABDC4B6-F97C-4617-A0FE-6935C7DA3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689" y="2543174"/>
            <a:ext cx="2724552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1203590C-7A3D-4600-BA87-5E1D47F71283}"/>
              </a:ext>
            </a:extLst>
          </p:cNvPr>
          <p:cNvSpPr txBox="1">
            <a:spLocks/>
          </p:cNvSpPr>
          <p:nvPr/>
        </p:nvSpPr>
        <p:spPr>
          <a:xfrm>
            <a:off x="7894485" y="6456924"/>
            <a:ext cx="4197501" cy="4836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defRPr/>
            </a:pPr>
            <a:r>
              <a:rPr lang="en-US" sz="2200" dirty="0">
                <a:solidFill>
                  <a:srgbClr val="0066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© 2021 Dr. Oksana L. Zavalina </a:t>
            </a:r>
          </a:p>
        </p:txBody>
      </p:sp>
    </p:spTree>
    <p:extLst>
      <p:ext uri="{BB962C8B-B14F-4D97-AF65-F5344CB8AC3E}">
        <p14:creationId xmlns:p14="http://schemas.microsoft.com/office/powerpoint/2010/main" val="2851310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427" y="0"/>
            <a:ext cx="10278916" cy="1243013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3700" b="1" dirty="0">
                <a:solidFill>
                  <a:srgbClr val="09633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UNT researchers’ published  contributions to metadata change research: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92655" y="1431925"/>
            <a:ext cx="9608583" cy="53340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buFont typeface="+mj-lt"/>
              <a:buAutoNum type="arabicPeriod" startAt="7"/>
            </a:pPr>
            <a:r>
              <a:rPr lang="en-GB" sz="8800" dirty="0">
                <a:latin typeface="Agency FB" panose="020B0503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Zavalina, O.L., </a:t>
            </a:r>
            <a:r>
              <a:rPr lang="en-GB" sz="8800" dirty="0">
                <a:highlight>
                  <a:srgbClr val="FFFF99"/>
                </a:highlight>
                <a:latin typeface="Agency FB" panose="020B0503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Zavalin, V.</a:t>
            </a:r>
            <a:r>
              <a:rPr lang="en-GB" sz="8800" dirty="0">
                <a:latin typeface="Agency FB" panose="020B0503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&amp; </a:t>
            </a:r>
            <a:r>
              <a:rPr lang="en-GB" sz="8800" dirty="0" err="1">
                <a:latin typeface="Agency FB" panose="020B0503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Miksa</a:t>
            </a:r>
            <a:r>
              <a:rPr lang="en-GB" sz="8800" dirty="0">
                <a:latin typeface="Agency FB" panose="020B0503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S. D. (2016). Quality over time: A longitudinal quantitative analysis of metadata change in RDA-based MARC Bibliographic Records Representing Video Resources</a:t>
            </a:r>
            <a:r>
              <a:rPr lang="en-US" sz="8800" dirty="0">
                <a:latin typeface="Agency FB" panose="020B0503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  <a:r>
              <a:rPr lang="x-none" sz="8800" i="1" dirty="0">
                <a:latin typeface="Agency FB" panose="020B0503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Proceedings of the</a:t>
            </a:r>
            <a:r>
              <a:rPr lang="en-GB" sz="8800" i="1" dirty="0">
                <a:latin typeface="Agency FB" panose="020B0503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Association for Information Science and Technology</a:t>
            </a:r>
            <a:endParaRPr lang="en-US" sz="8800" dirty="0">
              <a:latin typeface="Agency FB" panose="020B0503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Font typeface="+mj-lt"/>
              <a:buAutoNum type="arabicPeriod" startAt="7"/>
            </a:pPr>
            <a:r>
              <a:rPr lang="en-GB" sz="8800" dirty="0">
                <a:latin typeface="Agency FB" panose="020B0503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Zavalina, O.L., </a:t>
            </a:r>
            <a:r>
              <a:rPr lang="en-GB" sz="8800" dirty="0" err="1">
                <a:highlight>
                  <a:srgbClr val="FFFF99"/>
                </a:highlight>
                <a:latin typeface="Agency FB" panose="020B0503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Zavalin</a:t>
            </a:r>
            <a:r>
              <a:rPr lang="en-GB" sz="8800" dirty="0">
                <a:highlight>
                  <a:srgbClr val="FFFF99"/>
                </a:highlight>
                <a:latin typeface="Agency FB" panose="020B0503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V., </a:t>
            </a:r>
            <a:r>
              <a:rPr lang="en-GB" sz="8800" dirty="0" err="1">
                <a:highlight>
                  <a:srgbClr val="FFFF99"/>
                </a:highlight>
                <a:latin typeface="Agency FB" panose="020B0503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Shakeri</a:t>
            </a:r>
            <a:r>
              <a:rPr lang="en-GB" sz="8800" dirty="0">
                <a:highlight>
                  <a:srgbClr val="FFFF99"/>
                </a:highlight>
                <a:latin typeface="Agency FB" panose="020B0503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S., &amp; </a:t>
            </a:r>
            <a:r>
              <a:rPr lang="en-GB" sz="8800" dirty="0" err="1">
                <a:highlight>
                  <a:srgbClr val="FFFF99"/>
                </a:highlight>
                <a:latin typeface="Agency FB" panose="020B0503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Kizhakkethil</a:t>
            </a:r>
            <a:r>
              <a:rPr lang="en-GB" sz="8800" dirty="0">
                <a:highlight>
                  <a:srgbClr val="FFFF99"/>
                </a:highlight>
                <a:latin typeface="Agency FB" panose="020B0503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P. </a:t>
            </a:r>
            <a:r>
              <a:rPr lang="en-GB" sz="8800" dirty="0">
                <a:latin typeface="Agency FB" panose="020B0503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(2016). Developing an empirically-based framework of metadata change and exploring relation between metadata change and metadata quality in MARC library metadata. </a:t>
            </a:r>
            <a:r>
              <a:rPr lang="x-none" sz="8800" i="1" dirty="0">
                <a:latin typeface="Agency FB" panose="020B0503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Procedia Computer Science, 99</a:t>
            </a:r>
            <a:r>
              <a:rPr lang="x-none" sz="8800" dirty="0">
                <a:latin typeface="Agency FB" panose="020B0503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50-63</a:t>
            </a:r>
            <a:r>
              <a:rPr lang="x-none" sz="8800" i="1" dirty="0">
                <a:latin typeface="Agency FB" panose="020B0503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  <a:endParaRPr lang="en-US" sz="8800" dirty="0">
              <a:latin typeface="Agency FB" panose="020B0503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Font typeface="+mj-lt"/>
              <a:buAutoNum type="arabicPeriod" startAt="7"/>
            </a:pPr>
            <a:r>
              <a:rPr lang="en-GB" sz="8800" dirty="0">
                <a:latin typeface="Agency FB" panose="020B0503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Zavalina, O.L., </a:t>
            </a:r>
            <a:r>
              <a:rPr lang="en-GB" sz="8800" dirty="0">
                <a:highlight>
                  <a:srgbClr val="FFFF99"/>
                </a:highlight>
                <a:latin typeface="Agency FB" panose="020B0503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Phillips, M., </a:t>
            </a:r>
            <a:r>
              <a:rPr lang="en-GB" sz="8800" dirty="0">
                <a:latin typeface="Agency FB" panose="020B0503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&amp; Tarver, H. (2017). Quality assurance and evaluation of change for patent metadata. </a:t>
            </a:r>
            <a:r>
              <a:rPr lang="x-none" sz="8800" i="1" dirty="0">
                <a:latin typeface="Agency FB" panose="020B0503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Proceedings of the</a:t>
            </a:r>
            <a:r>
              <a:rPr lang="en-GB" sz="8800" i="1" dirty="0">
                <a:latin typeface="Agency FB" panose="020B0503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Association for Information Science and Technology</a:t>
            </a:r>
            <a:r>
              <a:rPr lang="en-GB" sz="8800" dirty="0">
                <a:latin typeface="Agency FB" panose="020B0503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</a:p>
          <a:p>
            <a:pPr lvl="0">
              <a:lnSpc>
                <a:spcPct val="110000"/>
              </a:lnSpc>
              <a:spcBef>
                <a:spcPts val="600"/>
              </a:spcBef>
              <a:buFont typeface="+mj-lt"/>
              <a:buAutoNum type="arabicPeriod" startAt="7"/>
            </a:pPr>
            <a:r>
              <a:rPr lang="en-GB" sz="8800" dirty="0">
                <a:latin typeface="Agency FB" panose="020B0503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Zavalina, O.L., </a:t>
            </a:r>
            <a:r>
              <a:rPr lang="en-GB" sz="8800" dirty="0" err="1">
                <a:highlight>
                  <a:srgbClr val="FFFF99"/>
                </a:highlight>
                <a:latin typeface="Agency FB" panose="020B0503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Shakeri</a:t>
            </a:r>
            <a:r>
              <a:rPr lang="en-GB" sz="8800" dirty="0">
                <a:highlight>
                  <a:srgbClr val="FFFF99"/>
                </a:highlight>
                <a:latin typeface="Agency FB" panose="020B0503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S., </a:t>
            </a:r>
            <a:r>
              <a:rPr lang="en-GB" sz="8800" dirty="0" err="1">
                <a:highlight>
                  <a:srgbClr val="FFFF99"/>
                </a:highlight>
                <a:latin typeface="Agency FB" panose="020B0503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Kizhakkethil</a:t>
            </a:r>
            <a:r>
              <a:rPr lang="en-GB" sz="8800" dirty="0">
                <a:highlight>
                  <a:srgbClr val="FFFF99"/>
                </a:highlight>
                <a:latin typeface="Agency FB" panose="020B0503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P., &amp; Phillips, M.E. </a:t>
            </a:r>
            <a:r>
              <a:rPr lang="en-GB" sz="8800" dirty="0">
                <a:latin typeface="Agency FB" panose="020B0503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(2018). Uncovering hidden insights for information management: Examination and modelling of change in digital collection metadata. In </a:t>
            </a:r>
            <a:r>
              <a:rPr lang="en-GB" sz="8800" i="1" dirty="0">
                <a:latin typeface="Agency FB" panose="020B0503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Lecture Notes in Computer Science</a:t>
            </a:r>
            <a:r>
              <a:rPr lang="en-GB" sz="8800" dirty="0">
                <a:latin typeface="Agency FB" panose="020B0503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New York: Springer.</a:t>
            </a:r>
          </a:p>
          <a:p>
            <a:pPr lvl="0">
              <a:lnSpc>
                <a:spcPct val="110000"/>
              </a:lnSpc>
              <a:spcBef>
                <a:spcPts val="600"/>
              </a:spcBef>
              <a:buFont typeface="+mj-lt"/>
              <a:buAutoNum type="arabicPeriod" startAt="7"/>
            </a:pPr>
            <a:r>
              <a:rPr lang="en-GB" sz="8800" dirty="0">
                <a:latin typeface="Agency FB" panose="020B0503020202020204" pitchFamily="34" charset="0"/>
                <a:cs typeface="Arial" panose="020B0604020202020204" pitchFamily="34" charset="0"/>
              </a:rPr>
              <a:t>Zavalina, O., L., &amp; </a:t>
            </a:r>
            <a:r>
              <a:rPr lang="en-GB" sz="8800" dirty="0">
                <a:highlight>
                  <a:srgbClr val="FFFF99"/>
                </a:highlight>
                <a:latin typeface="Agency FB" panose="020B0503020202020204" pitchFamily="34" charset="0"/>
                <a:cs typeface="Arial" panose="020B0604020202020204" pitchFamily="34" charset="0"/>
              </a:rPr>
              <a:t>Zavalin, V</a:t>
            </a:r>
            <a:r>
              <a:rPr lang="en-GB" sz="8800" dirty="0">
                <a:latin typeface="Agency FB" panose="020B0503020202020204" pitchFamily="34" charset="0"/>
                <a:cs typeface="Arial" panose="020B0604020202020204" pitchFamily="34" charset="0"/>
              </a:rPr>
              <a:t>. (2018). Evaluation of metadata change in authority data over time: An effect of a standard evolution. </a:t>
            </a:r>
            <a:r>
              <a:rPr lang="en-GB" sz="8800" i="1" dirty="0">
                <a:latin typeface="Agency FB" panose="020B0503020202020204" pitchFamily="34" charset="0"/>
                <a:cs typeface="Arial" panose="020B0604020202020204" pitchFamily="34" charset="0"/>
              </a:rPr>
              <a:t>Proceedings of the </a:t>
            </a:r>
            <a:r>
              <a:rPr lang="x-none" sz="8800" i="1" dirty="0">
                <a:latin typeface="Agency FB" panose="020B0503020202020204" pitchFamily="34" charset="0"/>
                <a:cs typeface="Arial" panose="020B0604020202020204" pitchFamily="34" charset="0"/>
              </a:rPr>
              <a:t>Association for Information Science and Technology.</a:t>
            </a:r>
            <a:r>
              <a:rPr lang="x-none" sz="8800" dirty="0">
                <a:latin typeface="Agency FB" panose="020B0503020202020204" pitchFamily="34" charset="0"/>
                <a:cs typeface="Arial" panose="020B0604020202020204" pitchFamily="34" charset="0"/>
              </a:rPr>
              <a:t> </a:t>
            </a:r>
            <a:endParaRPr lang="en-US" sz="8800" dirty="0"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0000"/>
              </a:lnSpc>
              <a:spcBef>
                <a:spcPts val="600"/>
              </a:spcBef>
              <a:buFont typeface="+mj-lt"/>
              <a:buAutoNum type="arabicPeriod" startAt="7"/>
            </a:pPr>
            <a:r>
              <a:rPr lang="en-US" sz="8800" dirty="0">
                <a:latin typeface="Agency FB" panose="020B0503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Zavalin, V., Zavalina. O.L., &amp; Safa, R. (2021). Patterns of subject metadata change in MARC21 bibliographic records representing video recordings. </a:t>
            </a:r>
            <a:r>
              <a:rPr lang="en-US" sz="8800" i="1" dirty="0">
                <a:latin typeface="Agency FB" panose="020B0503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Proceedings of the Association for Information Science and Technology </a:t>
            </a:r>
            <a:endParaRPr lang="en-GB" sz="8800" i="1" dirty="0">
              <a:latin typeface="Agency FB" panose="020B0503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  <a:spcBef>
                <a:spcPts val="600"/>
              </a:spcBef>
            </a:pPr>
            <a:endParaRPr lang="en-US" sz="3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777B85-95E8-4222-95E2-3EACA248D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9EA1D-A66E-4D3C-8762-BF169736D1CF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16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2806" y="7733005"/>
            <a:ext cx="698741" cy="1048111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0E72E7E0-4888-4E0B-96E0-74FF9A413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881" y="2925873"/>
            <a:ext cx="2564694" cy="225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AA548BA5-F8E0-4EE1-B06A-4A0474CFCEFB}"/>
              </a:ext>
            </a:extLst>
          </p:cNvPr>
          <p:cNvSpPr txBox="1">
            <a:spLocks/>
          </p:cNvSpPr>
          <p:nvPr/>
        </p:nvSpPr>
        <p:spPr>
          <a:xfrm>
            <a:off x="7802487" y="6469062"/>
            <a:ext cx="4197501" cy="4836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defRPr/>
            </a:pPr>
            <a:r>
              <a:rPr lang="en-US" sz="2200" dirty="0">
                <a:solidFill>
                  <a:srgbClr val="0066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© 2021 Dr. Oksana L. Zavalina </a:t>
            </a:r>
          </a:p>
        </p:txBody>
      </p:sp>
    </p:spTree>
    <p:extLst>
      <p:ext uri="{BB962C8B-B14F-4D97-AF65-F5344CB8AC3E}">
        <p14:creationId xmlns:p14="http://schemas.microsoft.com/office/powerpoint/2010/main" val="2902607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E89AC15A-E0FD-4F8B-9A31-38F33DDC4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11" y="4431440"/>
            <a:ext cx="4403332" cy="183796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25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IMLS-funded project (2018-2020) researched information organization (including metadata) in digital language archives</a:t>
            </a:r>
          </a:p>
        </p:txBody>
      </p:sp>
      <p:pic>
        <p:nvPicPr>
          <p:cNvPr id="13" name="Picture 4" descr="Shobhana Chelliah Portrait">
            <a:extLst>
              <a:ext uri="{FF2B5EF4-FFF2-40B4-BE49-F238E27FC236}">
                <a16:creationId xmlns:a16="http://schemas.microsoft.com/office/drawing/2014/main" id="{73B46441-B531-4A4F-ABEE-294661476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85" y="583239"/>
            <a:ext cx="2557854" cy="341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Mark Phillips portrai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921" y="588598"/>
            <a:ext cx="2252418" cy="3374408"/>
          </a:xfrm>
          <a:prstGeom prst="rect">
            <a:avLst/>
          </a:prstGeom>
        </p:spPr>
      </p:pic>
      <p:pic>
        <p:nvPicPr>
          <p:cNvPr id="15" name="Picture 14" descr="Mary Burke portrait">
            <a:extLst>
              <a:ext uri="{FF2B5EF4-FFF2-40B4-BE49-F238E27FC236}">
                <a16:creationId xmlns:a16="http://schemas.microsoft.com/office/drawing/2014/main" id="{9C7383CC-09BD-4232-8D81-12DB1430AB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756" y="656715"/>
            <a:ext cx="1874743" cy="3332878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9" name="Picture 18" descr="Oksana Zavalina portrait">
            <a:extLst>
              <a:ext uri="{FF2B5EF4-FFF2-40B4-BE49-F238E27FC236}">
                <a16:creationId xmlns:a16="http://schemas.microsoft.com/office/drawing/2014/main" id="{315513AC-C9AF-4830-B1D4-BC5F2BA20E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9069" y="650508"/>
            <a:ext cx="2592030" cy="3312498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2BFA6EF-C8B5-4562-9718-3167CB1C9C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3153" y="4924327"/>
            <a:ext cx="0" cy="109138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781494" y="4154219"/>
            <a:ext cx="5346769" cy="2392404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274320" lvl="1">
              <a:spcAft>
                <a:spcPts val="1200"/>
              </a:spcAft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Dr.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Shobhana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L.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Chelliah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(UNT Linguistics)</a:t>
            </a:r>
          </a:p>
          <a:p>
            <a:pPr marL="274320" lvl="1">
              <a:spcAft>
                <a:spcPts val="1200"/>
              </a:spcAft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Dr. Mark E. Phillips</a:t>
            </a:r>
          </a:p>
          <a:p>
            <a:pPr marL="274320" lvl="1">
              <a:spcAft>
                <a:spcPts val="1200"/>
              </a:spcAft>
              <a:buNone/>
            </a:pPr>
            <a:r>
              <a:rPr lang="en-US" sz="2400" b="1" dirty="0"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Mary Burke (UNT IS PhD student in Linguistics concentration program)</a:t>
            </a:r>
          </a:p>
          <a:p>
            <a:pPr marL="274320" lvl="1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Dr. Oksana L. Zavalina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777B85-95E8-4222-95E2-3EACA248D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 vert="horz" lIns="45720" tIns="45720" rIns="4572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209EA1D-A66E-4D3C-8762-BF169736D1CF}" type="slidenum">
              <a:rPr lang="en-US" sz="220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17</a:t>
            </a:fld>
            <a:endParaRPr lang="en-US" sz="22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42806" y="7733005"/>
            <a:ext cx="698741" cy="10481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85C8A7-26DF-497C-A0C3-054F0609F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3923" y="4946207"/>
            <a:ext cx="1057143" cy="10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23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9291" y="64477"/>
            <a:ext cx="11660868" cy="182086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400" b="1" cap="all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LG-87-18-0197</a:t>
            </a:r>
            <a:br>
              <a:rPr lang="en-US" sz="3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3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Exploring Methods and Techniques for Facilitating Access to Digital Language Archives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709772" y="2220430"/>
            <a:ext cx="8412821" cy="3616680"/>
          </a:xfrm>
        </p:spPr>
        <p:txBody>
          <a:bodyPr>
            <a:noAutofit/>
          </a:bodyPr>
          <a:lstStyle/>
          <a:p>
            <a:pPr marL="274320" lvl="1" indent="0">
              <a:lnSpc>
                <a:spcPct val="100000"/>
              </a:lnSpc>
              <a:buNone/>
            </a:pPr>
            <a:r>
              <a:rPr lang="en-US" sz="2600" dirty="0">
                <a:solidFill>
                  <a:schemeClr val="tx1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Project to identify the gaps between the information organization methods and techniques currently offered in existing language data archives and the needs of actual and potential language data archive users. </a:t>
            </a:r>
          </a:p>
          <a:p>
            <a:pPr marL="274320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600" dirty="0">
                <a:solidFill>
                  <a:schemeClr val="tx1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Provides necessary background information for project(s) aiming  to extend the usefulness of existing language data archive collections through a user-centered design of systems incorporating the efficient methods and techniques for providing digital access to language data collections at scale.</a:t>
            </a:r>
            <a:endParaRPr lang="en-US" sz="2600" b="1" dirty="0">
              <a:solidFill>
                <a:schemeClr val="tx1"/>
              </a:solidFill>
              <a:latin typeface="Calibri Light" panose="020F030202020403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777B85-95E8-4222-95E2-3EACA248D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/>
          <a:lstStyle/>
          <a:p>
            <a:fld id="{A209EA1D-A66E-4D3C-8762-BF169736D1CF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18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2806" y="7733005"/>
            <a:ext cx="698741" cy="10481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EBF4E1-AB58-4C81-85F2-5C7C87FC1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025" y="2843317"/>
            <a:ext cx="2698049" cy="3200627"/>
          </a:xfrm>
          <a:prstGeom prst="rect">
            <a:avLst/>
          </a:prstGeom>
        </p:spPr>
      </p:pic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15056F77-2F79-41B9-8203-8ACD4019F603}"/>
              </a:ext>
            </a:extLst>
          </p:cNvPr>
          <p:cNvSpPr txBox="1">
            <a:spLocks/>
          </p:cNvSpPr>
          <p:nvPr/>
        </p:nvSpPr>
        <p:spPr>
          <a:xfrm>
            <a:off x="-187570" y="6390479"/>
            <a:ext cx="4197501" cy="4836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defRPr/>
            </a:pPr>
            <a:r>
              <a:rPr lang="en-US" sz="2200" dirty="0">
                <a:solidFill>
                  <a:srgbClr val="0066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© 2021 Dr. Oksana L. Zavalina </a:t>
            </a:r>
          </a:p>
        </p:txBody>
      </p:sp>
    </p:spTree>
    <p:extLst>
      <p:ext uri="{BB962C8B-B14F-4D97-AF65-F5344CB8AC3E}">
        <p14:creationId xmlns:p14="http://schemas.microsoft.com/office/powerpoint/2010/main" val="4027899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9820" y="60112"/>
            <a:ext cx="9698502" cy="1333333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br>
              <a:rPr lang="en-US" sz="3700" b="1" dirty="0">
                <a:solidFill>
                  <a:srgbClr val="09633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000" b="1" cap="all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LG-87-18-0197 </a:t>
            </a:r>
            <a:r>
              <a:rPr lang="en-US" sz="4000" b="1" dirty="0">
                <a:solidFill>
                  <a:srgbClr val="09633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Publications</a:t>
            </a:r>
            <a:r>
              <a:rPr lang="en-US" sz="4000" b="1" cap="all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 </a:t>
            </a:r>
            <a:br>
              <a:rPr lang="en-US" sz="4000" b="1" cap="all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4000" b="1" cap="all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student first author</a:t>
            </a:r>
            <a:endParaRPr lang="en-US" sz="3700" b="1" dirty="0">
              <a:solidFill>
                <a:srgbClr val="096332"/>
              </a:solidFill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78460" y="1670626"/>
            <a:ext cx="10101263" cy="5578475"/>
          </a:xfrm>
        </p:spPr>
        <p:txBody>
          <a:bodyPr>
            <a:normAutofit fontScale="32500" lnSpcReduction="20000"/>
          </a:bodyPr>
          <a:lstStyle/>
          <a:p>
            <a:pPr marL="514350" indent="-51435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6800" dirty="0">
                <a:highlight>
                  <a:srgbClr val="FFFF00"/>
                </a:highlight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Burke, M., </a:t>
            </a:r>
            <a:r>
              <a:rPr lang="en-US" sz="6800" dirty="0"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&amp; Zavalina, O. L. (2019). Exploration of information organization in language archives. </a:t>
            </a:r>
            <a:r>
              <a:rPr lang="en-US" sz="6800" i="1" dirty="0"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Proceedings of the Association for Information Science and Technology, 56(1</a:t>
            </a:r>
            <a:r>
              <a:rPr lang="en-US" sz="6800" dirty="0"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364-367.  </a:t>
            </a:r>
            <a:r>
              <a:rPr lang="en-US" sz="6800" dirty="0"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https://doi.org/10.1002/pra2.30</a:t>
            </a:r>
            <a:r>
              <a:rPr lang="en-US" sz="6800" dirty="0"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514350" lvl="0" indent="-51435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6800" dirty="0">
                <a:highlight>
                  <a:srgbClr val="FFFF00"/>
                </a:highlight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Burke, M</a:t>
            </a:r>
            <a:r>
              <a:rPr lang="en-US" sz="6800" dirty="0"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., &amp; Zavalina, O.L. (2020). Descriptive richness of free-text metadata: a comparative analysis of three language archives. </a:t>
            </a:r>
            <a:r>
              <a:rPr lang="en-US" sz="6800" i="1" dirty="0"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Proceedings of the Association for Information Science and Technology, 57</a:t>
            </a:r>
            <a:r>
              <a:rPr lang="en-US" sz="6800" dirty="0"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(1), e429. </a:t>
            </a:r>
            <a:r>
              <a:rPr lang="en-US" sz="6800" dirty="0"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https://doi.org/10.1002/pra2.429</a:t>
            </a:r>
            <a:r>
              <a:rPr lang="en-US" sz="6800" dirty="0"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514350" lvl="0" indent="-51435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6800" dirty="0">
                <a:highlight>
                  <a:srgbClr val="FFFF00"/>
                </a:highlight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Burke, M</a:t>
            </a:r>
            <a:r>
              <a:rPr lang="en-US" sz="6800" dirty="0"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., &amp; Zavalina, O.L. (2020). Identifying challenges for information organization in language archives. </a:t>
            </a:r>
            <a:r>
              <a:rPr lang="en-US" sz="6800" i="1" dirty="0"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iConference 2020: Sustainable Digital Communities</a:t>
            </a:r>
            <a:r>
              <a:rPr lang="en-US" sz="6800" dirty="0"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pp.622-629. </a:t>
            </a:r>
            <a:r>
              <a:rPr lang="en-US" sz="6800" dirty="0"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https://doi.org/10.1007/978-3-030-43687-2_52</a:t>
            </a:r>
            <a:r>
              <a:rPr lang="en-US" sz="6800" dirty="0"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514350" lvl="0" indent="-51435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6800" dirty="0">
                <a:highlight>
                  <a:srgbClr val="FFFF00"/>
                </a:highlight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Burke, M</a:t>
            </a:r>
            <a:r>
              <a:rPr lang="en-US" sz="6800" dirty="0"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., Zavalina, O.L., Phillips, M., &amp; </a:t>
            </a:r>
            <a:r>
              <a:rPr lang="en-US" sz="6800" dirty="0" err="1"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Chelliah</a:t>
            </a:r>
            <a:r>
              <a:rPr lang="en-US" sz="6800" dirty="0"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C. (2021). Organization of knowledge and information in digital archives of language materials. </a:t>
            </a:r>
            <a:r>
              <a:rPr lang="en-US" sz="6800" i="1" dirty="0"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Journal of Library Metadata, 21</a:t>
            </a:r>
            <a:r>
              <a:rPr lang="en-US" sz="6800" dirty="0"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(2), 185-217. </a:t>
            </a:r>
            <a:r>
              <a:rPr lang="en-US" sz="6800" dirty="0"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https://doi.org/10.1080/19386389.2020.1908651</a:t>
            </a:r>
            <a:r>
              <a:rPr lang="en-US" sz="6800" dirty="0"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</a:p>
          <a:p>
            <a:pPr marL="514350" indent="-51435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6800" dirty="0">
                <a:highlight>
                  <a:srgbClr val="FFFF00"/>
                </a:highlight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Burke, M</a:t>
            </a:r>
            <a:r>
              <a:rPr lang="en-US" sz="6800" dirty="0"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., Zavalina, O.L, </a:t>
            </a:r>
            <a:r>
              <a:rPr lang="en-US" sz="6800" dirty="0" err="1"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Chelliah</a:t>
            </a:r>
            <a:r>
              <a:rPr lang="en-US" sz="6800" dirty="0"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S.L., &amp; Phillips, M.E. (2021, in press). Language archive user needs: Findings from interviews with language archive managers, depositors, and end-users. </a:t>
            </a:r>
            <a:r>
              <a:rPr lang="en-US" sz="6800" i="1" dirty="0"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Language Documentation and Conservation. </a:t>
            </a:r>
          </a:p>
          <a:p>
            <a:pPr marL="514350" lvl="0" indent="-51435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endParaRPr lang="en-US" sz="3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20000"/>
              </a:lnSpc>
              <a:spcBef>
                <a:spcPts val="600"/>
              </a:spcBef>
            </a:pPr>
            <a:endParaRPr lang="en-US" sz="3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777B85-95E8-4222-95E2-3EACA248D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9EA1D-A66E-4D3C-8762-BF169736D1CF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19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42806" y="7733005"/>
            <a:ext cx="698741" cy="1048111"/>
          </a:xfrm>
          <a:prstGeom prst="rect">
            <a:avLst/>
          </a:prstGeom>
        </p:spPr>
      </p:pic>
      <p:pic>
        <p:nvPicPr>
          <p:cNvPr id="7" name="Picture 6" descr="Mary Birke portrait">
            <a:extLst>
              <a:ext uri="{FF2B5EF4-FFF2-40B4-BE49-F238E27FC236}">
                <a16:creationId xmlns:a16="http://schemas.microsoft.com/office/drawing/2014/main" id="{09BEF087-E4C9-471B-A083-3A0B73F5A9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83711" y="2769458"/>
            <a:ext cx="1418258" cy="1855663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B630686D-A68B-414D-B53A-F7625FD66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17" y="0"/>
            <a:ext cx="1803106" cy="161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03CCFE86-0EAD-4367-AB90-B64ECDE0B915}"/>
              </a:ext>
            </a:extLst>
          </p:cNvPr>
          <p:cNvSpPr txBox="1">
            <a:spLocks/>
          </p:cNvSpPr>
          <p:nvPr/>
        </p:nvSpPr>
        <p:spPr>
          <a:xfrm>
            <a:off x="7804468" y="6374375"/>
            <a:ext cx="4197501" cy="4836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defRPr/>
            </a:pPr>
            <a:r>
              <a:rPr lang="en-US" sz="2200" dirty="0">
                <a:solidFill>
                  <a:srgbClr val="0066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© 2021 Dr. Oksana L. Zavalina </a:t>
            </a:r>
          </a:p>
        </p:txBody>
      </p:sp>
    </p:spTree>
    <p:extLst>
      <p:ext uri="{BB962C8B-B14F-4D97-AF65-F5344CB8AC3E}">
        <p14:creationId xmlns:p14="http://schemas.microsoft.com/office/powerpoint/2010/main" val="1150721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570" y="0"/>
            <a:ext cx="9692640" cy="1325562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9633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78570" y="1668463"/>
            <a:ext cx="9396640" cy="4623480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1200"/>
              </a:spcAft>
            </a:pPr>
            <a:r>
              <a:rPr lang="en-US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Introduction to metadata in digital repositories: quality, change, etc.</a:t>
            </a:r>
          </a:p>
          <a:p>
            <a:pPr>
              <a:spcAft>
                <a:spcPts val="1200"/>
              </a:spcAft>
            </a:pPr>
            <a:r>
              <a:rPr lang="en-US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UNT research team and publications on metadata change</a:t>
            </a:r>
          </a:p>
          <a:p>
            <a:pPr>
              <a:spcAft>
                <a:spcPts val="1200"/>
              </a:spcAft>
            </a:pPr>
            <a:r>
              <a:rPr lang="en-US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2018-2020 IMLS-funded project &amp; resulting publications</a:t>
            </a:r>
          </a:p>
          <a:p>
            <a:pPr>
              <a:spcAft>
                <a:spcPts val="1200"/>
              </a:spcAft>
            </a:pPr>
            <a:r>
              <a:rPr lang="en-US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LangArc international workshops</a:t>
            </a:r>
          </a:p>
          <a:p>
            <a:pPr>
              <a:spcAft>
                <a:spcPts val="1200"/>
              </a:spcAft>
            </a:pPr>
            <a:r>
              <a:rPr lang="en-US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 journal special issue on digital language archives</a:t>
            </a:r>
          </a:p>
          <a:p>
            <a:r>
              <a:rPr lang="en-US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Future steps, Questions and Answers</a:t>
            </a:r>
          </a:p>
          <a:p>
            <a:pPr marL="0" indent="0">
              <a:buNone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777B85-95E8-4222-95E2-3EACA248D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9EA1D-A66E-4D3C-8762-BF169736D1CF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2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7347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43030" y="6350924"/>
            <a:ext cx="2133600" cy="365125"/>
          </a:xfrm>
        </p:spPr>
        <p:txBody>
          <a:bodyPr>
            <a:normAutofit lnSpcReduction="10000"/>
          </a:bodyPr>
          <a:lstStyle/>
          <a:p>
            <a:fld id="{852380BF-BC0E-4058-813E-C1C7350B0F44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921038"/>
              </p:ext>
            </p:extLst>
          </p:nvPr>
        </p:nvGraphicFramePr>
        <p:xfrm>
          <a:off x="171145" y="1260446"/>
          <a:ext cx="11451528" cy="5273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537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13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0560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journals, e.g.: 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None/>
                      </a:pPr>
                      <a:r>
                        <a:rPr lang="en-US" sz="2400" i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Journal of Library Metadata</a:t>
                      </a:r>
                    </a:p>
                  </a:txBody>
                  <a:tcPr>
                    <a:solidFill>
                      <a:srgbClr val="F5F7E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None/>
                      </a:pPr>
                      <a:r>
                        <a:rPr lang="en-US" sz="2200" dirty="0">
                          <a:latin typeface="Calibri Light" panose="020F0302020204030204" pitchFamily="34" charset="0"/>
                          <a:cs typeface="Calibri Light" panose="020F0302020204030204" pitchFamily="34" charset="0"/>
                          <a:hlinkClick r:id="rId3"/>
                        </a:rPr>
                        <a:t>https://www.tandfonline.com/toc/wjlm20/current</a:t>
                      </a:r>
                      <a:r>
                        <a:rPr lang="en-US" sz="22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</a:p>
                  </a:txBody>
                  <a:tcPr>
                    <a:solidFill>
                      <a:srgbClr val="F5F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None/>
                      </a:pPr>
                      <a:r>
                        <a:rPr lang="en-US" sz="2400" i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Cataloging and Classification Quarterly</a:t>
                      </a:r>
                      <a:endParaRPr lang="en-US" sz="240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F5F7E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None/>
                      </a:pPr>
                      <a:r>
                        <a:rPr lang="en-US" sz="2200" dirty="0">
                          <a:latin typeface="Calibri Light" panose="020F0302020204030204" pitchFamily="34" charset="0"/>
                          <a:cs typeface="Calibri Light" panose="020F0302020204030204" pitchFamily="34" charset="0"/>
                          <a:hlinkClick r:id="rId4"/>
                        </a:rPr>
                        <a:t>https://www.tandfonline.com/toc/wccq20/current</a:t>
                      </a:r>
                      <a:r>
                        <a:rPr lang="en-US" sz="22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</a:p>
                  </a:txBody>
                  <a:tcPr>
                    <a:solidFill>
                      <a:srgbClr val="F5F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818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None/>
                      </a:pPr>
                      <a:r>
                        <a:rPr lang="en-US" sz="2400" i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The Electronic Library journal</a:t>
                      </a:r>
                      <a:endParaRPr lang="en-US" sz="240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F5F7E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None/>
                      </a:pPr>
                      <a:r>
                        <a:rPr lang="en-US" sz="2200" dirty="0">
                          <a:latin typeface="Calibri Light" panose="020F0302020204030204" pitchFamily="34" charset="0"/>
                          <a:cs typeface="Calibri Light" panose="020F0302020204030204" pitchFamily="34" charset="0"/>
                          <a:hlinkClick r:id="rId5"/>
                        </a:rPr>
                        <a:t>https://www.emerald.com/insight/publication/issn/0264-0473</a:t>
                      </a:r>
                      <a:r>
                        <a:rPr lang="en-US" sz="22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</a:p>
                  </a:txBody>
                  <a:tcPr>
                    <a:solidFill>
                      <a:srgbClr val="F5F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894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International Journal of Metadata, Semantics, and Ontologies</a:t>
                      </a:r>
                    </a:p>
                  </a:txBody>
                  <a:tcPr>
                    <a:solidFill>
                      <a:srgbClr val="F5F7E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None/>
                      </a:pPr>
                      <a:r>
                        <a:rPr lang="en-US" sz="2200" dirty="0">
                          <a:latin typeface="Calibri Light" panose="020F0302020204030204" pitchFamily="34" charset="0"/>
                          <a:cs typeface="Calibri Light" panose="020F0302020204030204" pitchFamily="34" charset="0"/>
                          <a:hlinkClick r:id="rId6"/>
                        </a:rPr>
                        <a:t>https://www.inderscience.com/jhome.php?jcode=ijmso</a:t>
                      </a:r>
                      <a:r>
                        <a:rPr lang="en-US" sz="22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</a:p>
                  </a:txBody>
                  <a:tcPr>
                    <a:solidFill>
                      <a:srgbClr val="F5F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257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Journal on Information and Knowledge Management</a:t>
                      </a:r>
                    </a:p>
                  </a:txBody>
                  <a:tcPr>
                    <a:solidFill>
                      <a:srgbClr val="F5F7E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None/>
                      </a:pPr>
                      <a:r>
                        <a:rPr lang="en-US" sz="2200" dirty="0">
                          <a:latin typeface="Calibri Light" panose="020F0302020204030204" pitchFamily="34" charset="0"/>
                          <a:cs typeface="Calibri Light" panose="020F0302020204030204" pitchFamily="34" charset="0"/>
                          <a:hlinkClick r:id="rId7"/>
                        </a:rPr>
                        <a:t>https://www.worldscientific.com/worldscinet/jikm</a:t>
                      </a:r>
                      <a:r>
                        <a:rPr lang="en-US" sz="22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</a:p>
                  </a:txBody>
                  <a:tcPr>
                    <a:solidFill>
                      <a:srgbClr val="F5F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194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Library Resources and Technical Services</a:t>
                      </a:r>
                    </a:p>
                  </a:txBody>
                  <a:tcPr>
                    <a:solidFill>
                      <a:srgbClr val="F5F7E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None/>
                      </a:pPr>
                      <a:r>
                        <a:rPr lang="en-US" sz="2200" dirty="0">
                          <a:latin typeface="Calibri Light" panose="020F0302020204030204" pitchFamily="34" charset="0"/>
                          <a:cs typeface="Calibri Light" panose="020F0302020204030204" pitchFamily="34" charset="0"/>
                          <a:hlinkClick r:id="rId8"/>
                        </a:rPr>
                        <a:t>https://www.ala.org/alcts/resources/lrts</a:t>
                      </a:r>
                      <a:r>
                        <a:rPr lang="en-US" sz="22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</a:p>
                  </a:txBody>
                  <a:tcPr>
                    <a:solidFill>
                      <a:srgbClr val="F5F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695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Journal of the Association for Information Science and Technology (JASIS&amp;T)</a:t>
                      </a:r>
                    </a:p>
                  </a:txBody>
                  <a:tcPr>
                    <a:solidFill>
                      <a:srgbClr val="F5F7E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None/>
                      </a:pPr>
                      <a:r>
                        <a:rPr lang="en-US" sz="2200" dirty="0">
                          <a:latin typeface="Calibri Light" panose="020F0302020204030204" pitchFamily="34" charset="0"/>
                          <a:cs typeface="Calibri Light" panose="020F0302020204030204" pitchFamily="34" charset="0"/>
                          <a:hlinkClick r:id="rId9"/>
                        </a:rPr>
                        <a:t>https://asistdl.onlinelibrary.wiley.com/journal/23301643</a:t>
                      </a:r>
                      <a:r>
                        <a:rPr lang="en-US" sz="22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</a:p>
                  </a:txBody>
                  <a:tcPr>
                    <a:solidFill>
                      <a:srgbClr val="F5F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964343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988" y="847780"/>
            <a:ext cx="1789329" cy="12480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8D33B3D0-5CD5-4F1F-BDC2-B17369FB3F03}"/>
              </a:ext>
            </a:extLst>
          </p:cNvPr>
          <p:cNvSpPr txBox="1">
            <a:spLocks/>
          </p:cNvSpPr>
          <p:nvPr/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800" kern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52380BF-BC0E-4058-813E-C1C7350B0F44}" type="slidenum">
              <a:rPr lang="en-US" sz="20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20</a:t>
            </a:fld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8F84BB-DBB6-469C-B587-2BC0D92F0E78}"/>
              </a:ext>
            </a:extLst>
          </p:cNvPr>
          <p:cNvSpPr/>
          <p:nvPr/>
        </p:nvSpPr>
        <p:spPr>
          <a:xfrm>
            <a:off x="309961" y="344603"/>
            <a:ext cx="113127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9633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Metadata-related research is published in: </a:t>
            </a:r>
            <a:endParaRPr lang="en-US" sz="3600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FE31CA5D-D56F-40EB-8EBE-C256AE48420D}"/>
              </a:ext>
            </a:extLst>
          </p:cNvPr>
          <p:cNvSpPr txBox="1">
            <a:spLocks/>
          </p:cNvSpPr>
          <p:nvPr/>
        </p:nvSpPr>
        <p:spPr>
          <a:xfrm>
            <a:off x="-187570" y="6390479"/>
            <a:ext cx="4197501" cy="4836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defRPr/>
            </a:pPr>
            <a:r>
              <a:rPr lang="en-US" sz="2200" dirty="0">
                <a:solidFill>
                  <a:srgbClr val="0066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© 2021 Dr. Oksana L. Zavalina </a:t>
            </a:r>
          </a:p>
        </p:txBody>
      </p:sp>
    </p:spTree>
    <p:extLst>
      <p:ext uri="{BB962C8B-B14F-4D97-AF65-F5344CB8AC3E}">
        <p14:creationId xmlns:p14="http://schemas.microsoft.com/office/powerpoint/2010/main" val="9259788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914400"/>
            <a:ext cx="9677400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200" dirty="0"/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43030" y="6350924"/>
            <a:ext cx="2133600" cy="365125"/>
          </a:xfrm>
        </p:spPr>
        <p:txBody>
          <a:bodyPr>
            <a:normAutofit lnSpcReduction="10000"/>
          </a:bodyPr>
          <a:lstStyle/>
          <a:p>
            <a:fld id="{852380BF-BC0E-4058-813E-C1C7350B0F44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54640"/>
              </p:ext>
            </p:extLst>
          </p:nvPr>
        </p:nvGraphicFramePr>
        <p:xfrm>
          <a:off x="386513" y="1045816"/>
          <a:ext cx="10882041" cy="5486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909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2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05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conference proceedings, e.g.: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None/>
                      </a:pPr>
                      <a:r>
                        <a:rPr lang="en-US" sz="26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Dublin Core Metadata Initiative (DCMI) annual conference</a:t>
                      </a:r>
                      <a:endParaRPr lang="en-US" sz="2600" b="1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F5F7E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None/>
                      </a:pPr>
                      <a:endParaRPr lang="en-US" sz="2600" dirty="0">
                        <a:latin typeface="Calibri Light" panose="020F0302020204030204" pitchFamily="34" charset="0"/>
                        <a:cs typeface="Calibri Light" panose="020F0302020204030204" pitchFamily="34" charset="0"/>
                        <a:hlinkClick r:id="rId3"/>
                      </a:endParaRPr>
                    </a:p>
                    <a:p>
                      <a:pPr lvl="0">
                        <a:buFont typeface="Arial" pitchFamily="34" charset="0"/>
                        <a:buNone/>
                      </a:pPr>
                      <a:r>
                        <a:rPr lang="en-US" sz="2600" dirty="0">
                          <a:latin typeface="Calibri Light" panose="020F0302020204030204" pitchFamily="34" charset="0"/>
                          <a:cs typeface="Calibri Light" panose="020F0302020204030204" pitchFamily="34" charset="0"/>
                          <a:hlinkClick r:id="rId3"/>
                        </a:rPr>
                        <a:t>https://dublincore.org/conferences/</a:t>
                      </a:r>
                      <a:r>
                        <a:rPr lang="en-US" sz="2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</a:p>
                  </a:txBody>
                  <a:tcPr>
                    <a:solidFill>
                      <a:srgbClr val="F5F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6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International Conference on Knowledge Management: </a:t>
                      </a:r>
                      <a:r>
                        <a:rPr lang="en-US" sz="2600" b="0" dirty="0">
                          <a:highlight>
                            <a:srgbClr val="FFFF00"/>
                          </a:highlight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CFP open until Nov. 30, 2021</a:t>
                      </a:r>
                      <a:endParaRPr lang="en-US" sz="2600" b="1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F5F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600" b="0" dirty="0">
                          <a:latin typeface="Calibri Light" panose="020F0302020204030204" pitchFamily="34" charset="0"/>
                          <a:cs typeface="Calibri Light" panose="020F0302020204030204" pitchFamily="34" charset="0"/>
                          <a:hlinkClick r:id="rId4"/>
                        </a:rPr>
                        <a:t>http://www.ickm.net/</a:t>
                      </a:r>
                      <a:r>
                        <a:rPr lang="en-US" sz="2600" b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</a:p>
                    <a:p>
                      <a:pPr lvl="0">
                        <a:buFont typeface="Arial" pitchFamily="34" charset="0"/>
                        <a:buNone/>
                      </a:pPr>
                      <a:endParaRPr lang="en-US" sz="2600" b="1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F5F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43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None/>
                      </a:pPr>
                      <a:r>
                        <a:rPr lang="en-US" sz="26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ACM/IEEE Joint Conference on Digital Libraries (JCDL)</a:t>
                      </a:r>
                    </a:p>
                    <a:p>
                      <a:pPr lvl="1">
                        <a:buFont typeface="Arial" pitchFamily="34" charset="0"/>
                        <a:buChar char="•"/>
                      </a:pPr>
                      <a:r>
                        <a:rPr lang="en-US" sz="2600" b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Also, its European</a:t>
                      </a:r>
                      <a:r>
                        <a:rPr lang="en-US" sz="2600" b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equivalent (ECDL or TPDL), Asian equivalent (ICADL)</a:t>
                      </a:r>
                      <a:endParaRPr lang="en-US" sz="2600" b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F5F7E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None/>
                      </a:pPr>
                      <a:r>
                        <a:rPr lang="en-US" sz="2600" dirty="0">
                          <a:latin typeface="Calibri Light" panose="020F0302020204030204" pitchFamily="34" charset="0"/>
                          <a:cs typeface="Calibri Light" panose="020F0302020204030204" pitchFamily="34" charset="0"/>
                          <a:hlinkClick r:id="rId5"/>
                        </a:rPr>
                        <a:t>https://www.jcdl.org/</a:t>
                      </a:r>
                      <a:r>
                        <a:rPr lang="en-US" sz="2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</a:p>
                    <a:p>
                      <a:pPr lvl="0">
                        <a:buFont typeface="Arial" pitchFamily="34" charset="0"/>
                        <a:buNone/>
                      </a:pPr>
                      <a:r>
                        <a:rPr lang="en-US" sz="2600" dirty="0">
                          <a:latin typeface="Calibri Light" panose="020F0302020204030204" pitchFamily="34" charset="0"/>
                          <a:cs typeface="Calibri Light" panose="020F0302020204030204" pitchFamily="34" charset="0"/>
                          <a:hlinkClick r:id="rId6"/>
                        </a:rPr>
                        <a:t>http://www.tpdl.eu/</a:t>
                      </a:r>
                      <a:r>
                        <a:rPr lang="en-US" sz="2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 </a:t>
                      </a:r>
                      <a:r>
                        <a:rPr lang="en-US" sz="2600" dirty="0">
                          <a:latin typeface="Calibri Light" panose="020F0302020204030204" pitchFamily="34" charset="0"/>
                          <a:cs typeface="Calibri Light" panose="020F0302020204030204" pitchFamily="34" charset="0"/>
                          <a:hlinkClick r:id="rId7"/>
                        </a:rPr>
                        <a:t>https://link.springer.com/conference/icadl</a:t>
                      </a:r>
                      <a:r>
                        <a:rPr lang="en-US" sz="2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</a:p>
                  </a:txBody>
                  <a:tcPr>
                    <a:solidFill>
                      <a:srgbClr val="F5F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020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600" b="1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iSchools</a:t>
                      </a:r>
                      <a:r>
                        <a:rPr lang="en-US" sz="26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annual conference (iConference)</a:t>
                      </a:r>
                      <a:endParaRPr lang="en-US" sz="2600" b="1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F5F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600" b="0" dirty="0">
                          <a:latin typeface="Calibri Light" panose="020F0302020204030204" pitchFamily="34" charset="0"/>
                          <a:cs typeface="Calibri Light" panose="020F0302020204030204" pitchFamily="34" charset="0"/>
                          <a:hlinkClick r:id="rId8"/>
                        </a:rPr>
                        <a:t>https://ischools.org/iConference</a:t>
                      </a:r>
                      <a:r>
                        <a:rPr lang="en-US" sz="2600" b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</a:p>
                  </a:txBody>
                  <a:tcPr>
                    <a:solidFill>
                      <a:srgbClr val="F5F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421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6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ASIS&amp;T annual meeting</a:t>
                      </a:r>
                    </a:p>
                    <a:p>
                      <a:pPr lvl="0">
                        <a:buFont typeface="Arial" pitchFamily="34" charset="0"/>
                        <a:buNone/>
                      </a:pPr>
                      <a:endParaRPr lang="en-US" sz="2600" b="1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F5F7E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None/>
                      </a:pPr>
                      <a:r>
                        <a:rPr lang="en-US" sz="2600" b="0" dirty="0">
                          <a:latin typeface="Calibri Light" panose="020F0302020204030204" pitchFamily="34" charset="0"/>
                          <a:cs typeface="Calibri Light" panose="020F0302020204030204" pitchFamily="34" charset="0"/>
                          <a:hlinkClick r:id="rId9"/>
                        </a:rPr>
                        <a:t>https://www.visitpittsburgh.com/2022-asis-t-annual-meeting/</a:t>
                      </a:r>
                      <a:r>
                        <a:rPr lang="en-US" sz="2600" b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</a:p>
                  </a:txBody>
                  <a:tcPr>
                    <a:solidFill>
                      <a:srgbClr val="F5F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395899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37071" y="680646"/>
            <a:ext cx="1376362" cy="13763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083D5BC-3D6D-4B74-B74F-7AB1CE4F0DE0}"/>
              </a:ext>
            </a:extLst>
          </p:cNvPr>
          <p:cNvSpPr/>
          <p:nvPr/>
        </p:nvSpPr>
        <p:spPr>
          <a:xfrm>
            <a:off x="327221" y="218193"/>
            <a:ext cx="113127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9633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Metadata-related research is published in: </a:t>
            </a:r>
            <a:endParaRPr lang="en-US" sz="3600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B8F68A8E-0F02-4561-A686-792001FA6276}"/>
              </a:ext>
            </a:extLst>
          </p:cNvPr>
          <p:cNvSpPr txBox="1">
            <a:spLocks/>
          </p:cNvSpPr>
          <p:nvPr/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800" kern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209EA1D-A66E-4D3C-8762-BF169736D1CF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21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F12F94AA-18F8-455E-A177-6011945A4B7D}"/>
              </a:ext>
            </a:extLst>
          </p:cNvPr>
          <p:cNvSpPr txBox="1">
            <a:spLocks/>
          </p:cNvSpPr>
          <p:nvPr/>
        </p:nvSpPr>
        <p:spPr>
          <a:xfrm>
            <a:off x="-187570" y="6390479"/>
            <a:ext cx="4197501" cy="4836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defRPr/>
            </a:pPr>
            <a:r>
              <a:rPr lang="en-US" sz="2200" dirty="0">
                <a:solidFill>
                  <a:srgbClr val="0066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© 2021 Dr. Oksana L. Zavalina </a:t>
            </a:r>
          </a:p>
        </p:txBody>
      </p:sp>
    </p:spTree>
    <p:extLst>
      <p:ext uri="{BB962C8B-B14F-4D97-AF65-F5344CB8AC3E}">
        <p14:creationId xmlns:p14="http://schemas.microsoft.com/office/powerpoint/2010/main" val="25517056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8F1C4-381E-4899-BA17-873338CA5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3913" y="459545"/>
            <a:ext cx="6412650" cy="132556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4400" dirty="0">
                <a:solidFill>
                  <a:srgbClr val="09633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LangArc international workshop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FF6A5-02D9-4A41-985F-3C146EE94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0190" y="2011362"/>
            <a:ext cx="6137847" cy="3844875"/>
          </a:xfrm>
        </p:spPr>
        <p:txBody>
          <a:bodyPr>
            <a:noAutofit/>
          </a:bodyPr>
          <a:lstStyle/>
          <a:p>
            <a:r>
              <a:rPr lang="en-US" sz="2700" dirty="0"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Covers a variety of topics related to a special kind of digital repository: a digital language archive </a:t>
            </a:r>
          </a:p>
          <a:p>
            <a:r>
              <a:rPr lang="en-US" sz="2700" dirty="0"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1</a:t>
            </a:r>
            <a:r>
              <a:rPr lang="en-US" sz="2700" baseline="30000" dirty="0"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st</a:t>
            </a:r>
            <a:r>
              <a:rPr lang="en-US" sz="2700" dirty="0"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 workshop organized as part of JCDL 2021 conference and hosted by UNT COI online 09/30/2021</a:t>
            </a:r>
          </a:p>
          <a:p>
            <a:r>
              <a:rPr lang="en-US" sz="2700" dirty="0"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Intended to continue annually</a:t>
            </a:r>
          </a:p>
          <a:p>
            <a:r>
              <a:rPr lang="en-US" sz="2700" dirty="0"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Publishes proceedings, with accepted brief papers (~1500 words)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E8BB4A-185E-479F-912F-8D41DF6E1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209EA1D-A66E-4D3C-8762-BF169736D1CF}" type="slidenum"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22</a:t>
            </a:fld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C288AE0-6756-42BB-B0C1-00F829487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65" y="0"/>
            <a:ext cx="4784725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67325FA5-F525-4514-9323-F5D512523575}"/>
              </a:ext>
            </a:extLst>
          </p:cNvPr>
          <p:cNvSpPr txBox="1">
            <a:spLocks/>
          </p:cNvSpPr>
          <p:nvPr/>
        </p:nvSpPr>
        <p:spPr>
          <a:xfrm>
            <a:off x="7699130" y="6398455"/>
            <a:ext cx="4197501" cy="4836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defRPr/>
            </a:pPr>
            <a:r>
              <a:rPr lang="en-US" sz="2200" dirty="0">
                <a:solidFill>
                  <a:srgbClr val="0066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© 2021 Dr. Oksana L. Zavalina </a:t>
            </a:r>
          </a:p>
        </p:txBody>
      </p:sp>
    </p:spTree>
    <p:extLst>
      <p:ext uri="{BB962C8B-B14F-4D97-AF65-F5344CB8AC3E}">
        <p14:creationId xmlns:p14="http://schemas.microsoft.com/office/powerpoint/2010/main" val="1088019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8F1C4-381E-4899-BA17-873338CA5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5080313" cy="132556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4400" dirty="0">
                <a:solidFill>
                  <a:srgbClr val="09633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LangArc 2021 proceedings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FF6A5-02D9-4A41-985F-3C146EE94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94" y="2117725"/>
            <a:ext cx="8595360" cy="43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dirty="0"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Open access in 2 digital repositories:</a:t>
            </a:r>
          </a:p>
          <a:p>
            <a:pPr marL="0" indent="0">
              <a:buNone/>
            </a:pPr>
            <a:endParaRPr lang="en-US" sz="2700" dirty="0">
              <a:latin typeface="Calibri Light" panose="020F030202020403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r>
              <a:rPr lang="en-US" sz="2700" dirty="0"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UNT Digital Library: </a:t>
            </a:r>
            <a:r>
              <a:rPr lang="en-US" sz="2300" b="0" i="0" u="none" strike="noStrike" baseline="0" dirty="0">
                <a:solidFill>
                  <a:srgbClr val="0563C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https://digital.library.unt.edu/explore/collections/LANGARC/</a:t>
            </a:r>
            <a:endParaRPr lang="en-US" sz="2300" dirty="0">
              <a:latin typeface="Calibri Light" panose="020F030202020403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endParaRPr lang="en-US" sz="2700" dirty="0">
              <a:latin typeface="Calibri Light" panose="020F030202020403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r>
              <a:rPr lang="en-US" sz="2700" dirty="0"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IDEALS: </a:t>
            </a:r>
          </a:p>
          <a:p>
            <a:pPr marL="0" indent="0">
              <a:buNone/>
            </a:pPr>
            <a:r>
              <a:rPr lang="en-US" sz="2700" b="0" i="0" u="none" strike="noStrike" baseline="0" dirty="0">
                <a:solidFill>
                  <a:srgbClr val="0563C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en-US" sz="2300" b="0" i="0" u="none" strike="noStrike" baseline="0" dirty="0">
                <a:solidFill>
                  <a:srgbClr val="0563C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https://www.ideals.illinois.edu/handle/2142/110998</a:t>
            </a:r>
            <a:endParaRPr lang="en-US" sz="2300" dirty="0">
              <a:latin typeface="Calibri Light" panose="020F030202020403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832D82B6-526D-48C8-8739-F4791BCC3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1718" y="201637"/>
            <a:ext cx="4320488" cy="5970563"/>
          </a:xfrm>
          <a:prstGeom prst="rect">
            <a:avLst/>
          </a:prstGeo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5317BEC5-F7BB-4211-8C9D-03584923D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>
            <a:normAutofit/>
          </a:bodyPr>
          <a:lstStyle/>
          <a:p>
            <a:fld id="{A209EA1D-A66E-4D3C-8762-BF169736D1CF}" type="slidenum"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23</a:t>
            </a:fld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B7DA8AA7-368C-4A37-9B29-5285D646C48A}"/>
              </a:ext>
            </a:extLst>
          </p:cNvPr>
          <p:cNvSpPr txBox="1">
            <a:spLocks/>
          </p:cNvSpPr>
          <p:nvPr/>
        </p:nvSpPr>
        <p:spPr>
          <a:xfrm>
            <a:off x="-187570" y="6390479"/>
            <a:ext cx="4197501" cy="4836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defRPr/>
            </a:pPr>
            <a:r>
              <a:rPr lang="en-US" sz="2200" dirty="0">
                <a:solidFill>
                  <a:srgbClr val="0066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© 2021 Dr. Oksana L. Zavalina </a:t>
            </a:r>
          </a:p>
        </p:txBody>
      </p:sp>
    </p:spTree>
    <p:extLst>
      <p:ext uri="{BB962C8B-B14F-4D97-AF65-F5344CB8AC3E}">
        <p14:creationId xmlns:p14="http://schemas.microsoft.com/office/powerpoint/2010/main" val="145269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8F1C4-381E-4899-BA17-873338CA5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816" y="248530"/>
            <a:ext cx="10485589" cy="1325562"/>
          </a:xfrm>
        </p:spPr>
        <p:txBody>
          <a:bodyPr>
            <a:normAutofit fontScale="90000"/>
          </a:bodyPr>
          <a:lstStyle/>
          <a:p>
            <a:pPr>
              <a:spcAft>
                <a:spcPts val="1200"/>
              </a:spcAft>
            </a:pPr>
            <a:r>
              <a:rPr lang="en-US" sz="4400" i="1" dirty="0">
                <a:solidFill>
                  <a:srgbClr val="09633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Electronic Library</a:t>
            </a:r>
            <a:r>
              <a:rPr lang="en-US" sz="4400" dirty="0">
                <a:solidFill>
                  <a:srgbClr val="09633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journal special issue on digital language archives (DLA)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FF6A5-02D9-4A41-985F-3C146EE94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816" y="1801298"/>
            <a:ext cx="8866867" cy="4808172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https://www.emeraldgrouppublishing.com/calls-for-papers/digital-language-archives</a:t>
            </a:r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Submissions accepted until January 15, 2022</a:t>
            </a:r>
          </a:p>
          <a:p>
            <a:pPr algn="l"/>
            <a:r>
              <a:rPr lang="en-US" sz="2400" b="0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Some possible topics include: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societal/political/legislative/economic factors affecting DLA;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administrative structures and partnerships of DLA;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collection development in DLA;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information architecture, organization (including metadata), and retrieval in DLA;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quality assurance in DLA;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usability and user experiences in DLA;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theory and history of DLA;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evaluations (case studies and comparative analyses) of DLA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education initiatives to support DLA development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E8BB4A-185E-479F-912F-8D41DF6E1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209EA1D-A66E-4D3C-8762-BF169736D1CF}" type="slidenum"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24</a:t>
            </a:fld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A3E88A30-FDCD-4928-8CF5-B5E245CC4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125" y="2148014"/>
            <a:ext cx="3018140" cy="402418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F938570A-0321-45C3-BDD8-4C8B9AC86D76}"/>
              </a:ext>
            </a:extLst>
          </p:cNvPr>
          <p:cNvSpPr txBox="1">
            <a:spLocks/>
          </p:cNvSpPr>
          <p:nvPr/>
        </p:nvSpPr>
        <p:spPr>
          <a:xfrm>
            <a:off x="-187570" y="6390479"/>
            <a:ext cx="4197501" cy="4836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defRPr/>
            </a:pPr>
            <a:r>
              <a:rPr lang="en-US" sz="2200" dirty="0">
                <a:solidFill>
                  <a:srgbClr val="0066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© 2021 Dr. Oksana L. Zavalina </a:t>
            </a:r>
          </a:p>
        </p:txBody>
      </p:sp>
    </p:spTree>
    <p:extLst>
      <p:ext uri="{BB962C8B-B14F-4D97-AF65-F5344CB8AC3E}">
        <p14:creationId xmlns:p14="http://schemas.microsoft.com/office/powerpoint/2010/main" val="2008285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983" y="194287"/>
            <a:ext cx="10983685" cy="118492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400" b="1" cap="all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interested in metadata research?</a:t>
            </a:r>
            <a:endParaRPr lang="en-US" sz="3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777B85-95E8-4222-95E2-3EACA248D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/>
          <a:lstStyle/>
          <a:p>
            <a:fld id="{A209EA1D-A66E-4D3C-8762-BF169736D1CF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25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2806" y="7733005"/>
            <a:ext cx="698741" cy="1048111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B665774-92C4-4C9C-806F-326C0D2815FE}"/>
              </a:ext>
            </a:extLst>
          </p:cNvPr>
          <p:cNvSpPr txBox="1">
            <a:spLocks/>
          </p:cNvSpPr>
          <p:nvPr/>
        </p:nvSpPr>
        <p:spPr>
          <a:xfrm>
            <a:off x="1125415" y="1862107"/>
            <a:ext cx="10167425" cy="36166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0">
              <a:lnSpc>
                <a:spcPct val="100000"/>
              </a:lnSpc>
              <a:buFont typeface="Wingdings 2" pitchFamily="18" charset="2"/>
              <a:buNone/>
            </a:pPr>
            <a:r>
              <a:rPr lang="en-US" sz="3000" dirty="0">
                <a:solidFill>
                  <a:schemeClr val="tx1"/>
                </a:solidFill>
                <a:highlight>
                  <a:srgbClr val="00FFFF"/>
                </a:highlight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Please send me an email  and/or set up a meeting with me.</a:t>
            </a:r>
          </a:p>
          <a:p>
            <a:pPr marL="274320" lvl="1" indent="0">
              <a:lnSpc>
                <a:spcPct val="100000"/>
              </a:lnSpc>
              <a:buFont typeface="Wingdings 2" pitchFamily="18" charset="2"/>
              <a:buNone/>
            </a:pPr>
            <a:r>
              <a:rPr lang="en-US" sz="3000" dirty="0">
                <a:solidFill>
                  <a:schemeClr val="tx1"/>
                </a:solidFill>
                <a:highlight>
                  <a:srgbClr val="00FFFF"/>
                </a:highlight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 </a:t>
            </a:r>
          </a:p>
          <a:p>
            <a:pPr marL="274320" lvl="1" indent="0">
              <a:lnSpc>
                <a:spcPct val="100000"/>
              </a:lnSpc>
              <a:buFont typeface="Wingdings 2" pitchFamily="18" charset="2"/>
              <a:buNone/>
            </a:pPr>
            <a:r>
              <a:rPr lang="en-US" sz="3000" dirty="0">
                <a:solidFill>
                  <a:schemeClr val="tx1"/>
                </a:solidFill>
                <a:highlight>
                  <a:srgbClr val="00FFFF"/>
                </a:highlight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I will be happy to address ANY of your questions about: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chemeClr val="tx1"/>
                </a:solidFill>
                <a:highlight>
                  <a:srgbClr val="00FFFF"/>
                </a:highlight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Research problems/questions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chemeClr val="tx1"/>
                </a:solidFill>
                <a:highlight>
                  <a:srgbClr val="00FFFF"/>
                </a:highlight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Collecting new or using existing data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chemeClr val="tx1"/>
                </a:solidFill>
                <a:highlight>
                  <a:srgbClr val="00FFFF"/>
                </a:highlight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Ways of analyzing data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chemeClr val="tx1"/>
                </a:solidFill>
                <a:highlight>
                  <a:srgbClr val="00FFFF"/>
                </a:highlight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etc.</a:t>
            </a:r>
          </a:p>
          <a:p>
            <a:pPr marL="274320" lvl="1" indent="0">
              <a:lnSpc>
                <a:spcPct val="100000"/>
              </a:lnSpc>
              <a:buFont typeface="Wingdings 2" pitchFamily="18" charset="2"/>
              <a:buNone/>
            </a:pPr>
            <a:r>
              <a:rPr lang="en-US" sz="24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Oksana.Zavalina@unt.edu</a:t>
            </a:r>
            <a:r>
              <a:rPr lang="en-US" sz="24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250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74320" lvl="1" indent="0">
              <a:lnSpc>
                <a:spcPct val="100000"/>
              </a:lnSpc>
              <a:buFont typeface="Wingdings 2" pitchFamily="18" charset="2"/>
              <a:buNone/>
            </a:pPr>
            <a:endParaRPr lang="en-US" sz="2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72D6D3DE-C05F-411A-A845-221E296E737A}"/>
              </a:ext>
            </a:extLst>
          </p:cNvPr>
          <p:cNvSpPr txBox="1">
            <a:spLocks/>
          </p:cNvSpPr>
          <p:nvPr/>
        </p:nvSpPr>
        <p:spPr>
          <a:xfrm>
            <a:off x="-187570" y="6390479"/>
            <a:ext cx="4197501" cy="4836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defRPr/>
            </a:pPr>
            <a:r>
              <a:rPr lang="en-US" sz="2200" dirty="0">
                <a:solidFill>
                  <a:srgbClr val="0066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© 2021 Dr. Oksana L. Zavalina </a:t>
            </a:r>
          </a:p>
        </p:txBody>
      </p:sp>
    </p:spTree>
    <p:extLst>
      <p:ext uri="{BB962C8B-B14F-4D97-AF65-F5344CB8AC3E}">
        <p14:creationId xmlns:p14="http://schemas.microsoft.com/office/powerpoint/2010/main" val="35184513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537" y="374243"/>
            <a:ext cx="10983685" cy="159295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400" b="1" cap="all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interested in metadata research </a:t>
            </a:r>
            <a:br>
              <a:rPr lang="en-US" sz="3400" b="1" cap="all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3400" b="1" cap="all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but lack metadata background?</a:t>
            </a:r>
            <a:endParaRPr lang="en-US" sz="3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777B85-95E8-4222-95E2-3EACA248D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/>
          <a:lstStyle/>
          <a:p>
            <a:fld id="{A209EA1D-A66E-4D3C-8762-BF169736D1CF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26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2806" y="7733005"/>
            <a:ext cx="698741" cy="1048111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B665774-92C4-4C9C-806F-326C0D2815FE}"/>
              </a:ext>
            </a:extLst>
          </p:cNvPr>
          <p:cNvSpPr txBox="1">
            <a:spLocks/>
          </p:cNvSpPr>
          <p:nvPr/>
        </p:nvSpPr>
        <p:spPr>
          <a:xfrm>
            <a:off x="219740" y="2366199"/>
            <a:ext cx="10940651" cy="36166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0">
              <a:lnSpc>
                <a:spcPct val="100000"/>
              </a:lnSpc>
              <a:buFont typeface="Wingdings 2" pitchFamily="18" charset="2"/>
              <a:buNone/>
            </a:pPr>
            <a:r>
              <a:rPr lang="en-US" sz="2400" dirty="0">
                <a:solidFill>
                  <a:schemeClr val="tx1"/>
                </a:solidFill>
                <a:highlight>
                  <a:srgbClr val="FFFF99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No problem! Complete these UNT graduate courses:</a:t>
            </a:r>
          </a:p>
          <a:p>
            <a:pPr marL="274320" lvl="1" indent="0">
              <a:lnSpc>
                <a:spcPct val="100000"/>
              </a:lnSpc>
              <a:buNone/>
            </a:pPr>
            <a:r>
              <a:rPr lang="en-US" sz="2400" b="1" dirty="0">
                <a:solidFill>
                  <a:schemeClr val="tx1"/>
                </a:solidFill>
                <a:highlight>
                  <a:srgbClr val="FFFF99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 5223 Metadata 1</a:t>
            </a:r>
          </a:p>
          <a:p>
            <a:pPr marL="274320" lvl="1" indent="0">
              <a:lnSpc>
                <a:spcPct val="100000"/>
              </a:lnSpc>
              <a:buFont typeface="Wingdings 2" pitchFamily="18" charset="2"/>
              <a:buNone/>
            </a:pPr>
            <a:r>
              <a:rPr lang="en-US" sz="2400" b="1" dirty="0">
                <a:solidFill>
                  <a:schemeClr val="tx1"/>
                </a:solidFill>
                <a:highlight>
                  <a:srgbClr val="FFFF99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 5210 Cataloging &amp; Classification 1 </a:t>
            </a:r>
          </a:p>
          <a:p>
            <a:pPr marL="274320" lvl="1" indent="0">
              <a:lnSpc>
                <a:spcPct val="100000"/>
              </a:lnSpc>
              <a:buFont typeface="Wingdings 2" pitchFamily="18" charset="2"/>
              <a:buNone/>
            </a:pPr>
            <a:r>
              <a:rPr lang="en-US" sz="2400" b="1" dirty="0">
                <a:solidFill>
                  <a:schemeClr val="tx1"/>
                </a:solidFill>
                <a:highlight>
                  <a:srgbClr val="FFFF99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 5740 Digital Libraries</a:t>
            </a:r>
          </a:p>
          <a:p>
            <a:pPr marL="2317120" lvl="8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5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Also, might benefit from:</a:t>
            </a:r>
          </a:p>
          <a:p>
            <a:pPr marL="2317120" lvl="8" indent="0">
              <a:lnSpc>
                <a:spcPct val="100000"/>
              </a:lnSpc>
              <a:buNone/>
            </a:pPr>
            <a:r>
              <a:rPr lang="en-US" sz="25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 5224 Metadata 2</a:t>
            </a:r>
          </a:p>
          <a:p>
            <a:pPr marL="2317120" lvl="8" indent="0">
              <a:lnSpc>
                <a:spcPct val="100000"/>
              </a:lnSpc>
              <a:buNone/>
            </a:pPr>
            <a:r>
              <a:rPr lang="en-US" sz="25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 5220 Cataloging &amp; Classification 2</a:t>
            </a:r>
          </a:p>
          <a:p>
            <a:pPr marL="2317120" lvl="8" indent="0">
              <a:lnSpc>
                <a:spcPct val="100000"/>
              </a:lnSpc>
              <a:buNone/>
            </a:pPr>
            <a:r>
              <a:rPr lang="en-US" sz="25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 5212 Dewey Decimal Classification</a:t>
            </a:r>
          </a:p>
          <a:p>
            <a:pPr marL="2317120" lvl="8" indent="0">
              <a:lnSpc>
                <a:spcPct val="100000"/>
              </a:lnSpc>
              <a:buNone/>
            </a:pPr>
            <a:r>
              <a:rPr lang="en-US" sz="25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etc.</a:t>
            </a:r>
          </a:p>
          <a:p>
            <a:pPr marL="274320" lvl="1" indent="0">
              <a:lnSpc>
                <a:spcPct val="100000"/>
              </a:lnSpc>
              <a:buFont typeface="Wingdings 2" pitchFamily="18" charset="2"/>
              <a:buNone/>
            </a:pPr>
            <a:endParaRPr lang="en-US" sz="2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90B60970-841B-48ED-8741-67CD5F386A75}"/>
              </a:ext>
            </a:extLst>
          </p:cNvPr>
          <p:cNvSpPr txBox="1">
            <a:spLocks/>
          </p:cNvSpPr>
          <p:nvPr/>
        </p:nvSpPr>
        <p:spPr>
          <a:xfrm>
            <a:off x="-187570" y="6390479"/>
            <a:ext cx="4197501" cy="4836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defRPr/>
            </a:pPr>
            <a:r>
              <a:rPr lang="en-US" sz="2200" dirty="0">
                <a:solidFill>
                  <a:srgbClr val="0066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© 2021 Dr. Oksana L. Zavalina </a:t>
            </a:r>
          </a:p>
        </p:txBody>
      </p:sp>
    </p:spTree>
    <p:extLst>
      <p:ext uri="{BB962C8B-B14F-4D97-AF65-F5344CB8AC3E}">
        <p14:creationId xmlns:p14="http://schemas.microsoft.com/office/powerpoint/2010/main" val="2382281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714379" y="1614665"/>
            <a:ext cx="5707380" cy="2362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6500" b="1" dirty="0">
                <a:solidFill>
                  <a:srgbClr val="6EA92D"/>
                </a:solidFill>
                <a:latin typeface="Arial Black" panose="020B0A04020102020204" pitchFamily="34" charset="0"/>
                <a:ea typeface="+mj-ea"/>
                <a:cs typeface="+mj-cs"/>
              </a:rPr>
              <a:t>Questions 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6500" b="1" dirty="0">
                <a:solidFill>
                  <a:srgbClr val="6EA92D"/>
                </a:solidFill>
                <a:latin typeface="Arial Black" panose="020B0A04020102020204" pitchFamily="34" charset="0"/>
                <a:ea typeface="+mj-ea"/>
                <a:cs typeface="+mj-cs"/>
              </a:rPr>
              <a:t>&amp; 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6500" b="1" dirty="0">
                <a:solidFill>
                  <a:srgbClr val="6EA92D"/>
                </a:solidFill>
                <a:latin typeface="Arial Black" panose="020B0A04020102020204" pitchFamily="34" charset="0"/>
                <a:ea typeface="+mj-ea"/>
                <a:cs typeface="+mj-cs"/>
              </a:rPr>
              <a:t>Answers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058400" y="6477000"/>
            <a:ext cx="2133600" cy="365125"/>
          </a:xfrm>
        </p:spPr>
        <p:txBody>
          <a:bodyPr>
            <a:normAutofit lnSpcReduction="10000"/>
          </a:bodyPr>
          <a:lstStyle/>
          <a:p>
            <a:fld id="{DFDEF98D-0960-4D68-BFBF-78A6BFB02F44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9" name="Content Placeholder 3" descr="Oksana Zavalina portrait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27060" y="2627199"/>
            <a:ext cx="2732951" cy="26993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647" y="5973114"/>
            <a:ext cx="4736060" cy="834730"/>
          </a:xfrm>
          <a:prstGeom prst="rect">
            <a:avLst/>
          </a:prstGeom>
          <a:ln>
            <a:solidFill>
              <a:srgbClr val="0B7B3E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9A5E13-2BFC-46B5-89FE-A2652072B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220" y="304800"/>
            <a:ext cx="3997780" cy="33726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ECC7884E-8C2E-4EA5-AC4A-FB706349E6F2}"/>
              </a:ext>
            </a:extLst>
          </p:cNvPr>
          <p:cNvSpPr txBox="1">
            <a:spLocks/>
          </p:cNvSpPr>
          <p:nvPr/>
        </p:nvSpPr>
        <p:spPr>
          <a:xfrm>
            <a:off x="-187570" y="6390479"/>
            <a:ext cx="4197501" cy="4836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defRPr/>
            </a:pPr>
            <a:r>
              <a:rPr lang="en-US" sz="2200" dirty="0">
                <a:solidFill>
                  <a:srgbClr val="0066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© 2021 Dr. Oksana L. Zavalina </a:t>
            </a:r>
          </a:p>
        </p:txBody>
      </p:sp>
    </p:spTree>
    <p:extLst>
      <p:ext uri="{BB962C8B-B14F-4D97-AF65-F5344CB8AC3E}">
        <p14:creationId xmlns:p14="http://schemas.microsoft.com/office/powerpoint/2010/main" val="3550909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846" y="389793"/>
            <a:ext cx="10925908" cy="1325562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9633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Metadata is Essential for Providing Access to Information (and Data)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53178" y="2081283"/>
            <a:ext cx="9748576" cy="4684642"/>
          </a:xfrm>
        </p:spPr>
        <p:txBody>
          <a:bodyPr>
            <a:normAutofit fontScale="85000" lnSpcReduction="20000"/>
          </a:bodyPr>
          <a:lstStyle/>
          <a:p>
            <a:pPr marL="274320" lvl="1" indent="0">
              <a:buNone/>
            </a:pP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Without it:</a:t>
            </a:r>
          </a:p>
          <a:p>
            <a:pPr lvl="1">
              <a:lnSpc>
                <a:spcPct val="150000"/>
              </a:lnSpc>
              <a:spcAft>
                <a:spcPts val="1200"/>
              </a:spcAft>
            </a:pPr>
            <a:r>
              <a:rPr lang="en-US" sz="28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humans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would not be able to effectively </a:t>
            </a:r>
            <a:r>
              <a:rPr lang="en-US" sz="28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find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8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identify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8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select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en-US" sz="28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obtain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information and data they need in everyday life, professional and scholarly activities, etc. ; </a:t>
            </a:r>
            <a:r>
              <a:rPr lang="en-US" sz="28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explore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relations between information/data objects</a:t>
            </a:r>
          </a:p>
          <a:p>
            <a:pPr lvl="1">
              <a:lnSpc>
                <a:spcPct val="150000"/>
              </a:lnSpc>
            </a:pPr>
            <a:r>
              <a:rPr lang="en-US" sz="28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machines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would not be able to assist humans in information/data seeking or to make inferences and connect pieces of information and data in a meaningful whole (e.g., Semantic Web)</a:t>
            </a:r>
          </a:p>
          <a:p>
            <a:pPr marL="274320" lvl="1" indent="0">
              <a:buNone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777B85-95E8-4222-95E2-3EACA248D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9EA1D-A66E-4D3C-8762-BF169736D1CF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3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131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5" y="393459"/>
            <a:ext cx="10088155" cy="80962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9633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Metadata: main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28102" y="1248923"/>
            <a:ext cx="10882676" cy="5215618"/>
          </a:xfrm>
        </p:spPr>
        <p:txBody>
          <a:bodyPr>
            <a:noAutofit/>
          </a:bodyPr>
          <a:lstStyle/>
          <a:p>
            <a:pPr marL="731520" lvl="1" indent="-457200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content standards </a:t>
            </a: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 guide creation of metadata records for various user communities</a:t>
            </a:r>
          </a:p>
          <a:p>
            <a:pPr marL="731520" lvl="1" indent="-457200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value standards </a:t>
            </a: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 provide guidelines and controlled vocabularies for consistent representation of information in metadata elements and enable collocation and disambiguation of results.</a:t>
            </a:r>
          </a:p>
          <a:p>
            <a:pPr marL="73152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Metadata records </a:t>
            </a: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adequately representing important to users attributes of </a:t>
            </a:r>
            <a:r>
              <a:rPr lang="en-US" sz="2200" dirty="0">
                <a:highlight>
                  <a:srgbClr val="C0C0C0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information objects</a:t>
            </a: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(e.g., journal articles resulting from a research project)</a:t>
            </a: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en-US" sz="2200" dirty="0">
                <a:highlight>
                  <a:srgbClr val="C0C0C0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</a:t>
            </a: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(e.g., datasets used in that research project):</a:t>
            </a:r>
          </a:p>
          <a:p>
            <a:pPr lvl="3">
              <a:lnSpc>
                <a:spcPct val="100000"/>
              </a:lnSpc>
              <a:spcAft>
                <a:spcPts val="600"/>
              </a:spcAft>
            </a:pPr>
            <a:r>
              <a:rPr lang="en-US" sz="2200" dirty="0"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e.g., </a:t>
            </a:r>
            <a:r>
              <a:rPr lang="en-US" sz="2200" b="1" dirty="0">
                <a:solidFill>
                  <a:srgbClr val="096332"/>
                </a:solidFill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audience</a:t>
            </a:r>
            <a:r>
              <a:rPr lang="en-US" sz="2200" dirty="0"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</a:t>
            </a:r>
            <a:r>
              <a:rPr lang="en-US" sz="2200" b="1" dirty="0">
                <a:solidFill>
                  <a:srgbClr val="096332"/>
                </a:solidFill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creator</a:t>
            </a:r>
            <a:r>
              <a:rPr lang="en-US" sz="2200" dirty="0"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200" b="1" dirty="0">
                <a:solidFill>
                  <a:srgbClr val="096332"/>
                </a:solidFill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contributor</a:t>
            </a:r>
            <a:r>
              <a:rPr lang="en-US" sz="2200" dirty="0"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200" b="1" dirty="0">
                <a:solidFill>
                  <a:srgbClr val="096332"/>
                </a:solidFill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publisher</a:t>
            </a:r>
            <a:r>
              <a:rPr lang="en-US" sz="2200" dirty="0"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</a:t>
            </a:r>
            <a:r>
              <a:rPr lang="en-US" sz="2200" b="1" dirty="0">
                <a:solidFill>
                  <a:srgbClr val="096332"/>
                </a:solidFill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date</a:t>
            </a:r>
            <a:r>
              <a:rPr lang="en-US" sz="2200" dirty="0"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</a:t>
            </a:r>
            <a:r>
              <a:rPr lang="en-US" sz="2200" b="1" dirty="0">
                <a:solidFill>
                  <a:srgbClr val="096332"/>
                </a:solidFill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format</a:t>
            </a:r>
            <a:r>
              <a:rPr lang="en-US" sz="2200" dirty="0"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</a:t>
            </a:r>
            <a:r>
              <a:rPr lang="en-US" sz="2200" b="1" dirty="0">
                <a:solidFill>
                  <a:srgbClr val="096332"/>
                </a:solidFill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title</a:t>
            </a:r>
            <a:r>
              <a:rPr lang="en-US" sz="2200" dirty="0"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</a:t>
            </a:r>
            <a:r>
              <a:rPr lang="en-US" sz="2200" b="1" dirty="0">
                <a:solidFill>
                  <a:srgbClr val="096332"/>
                </a:solidFill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type</a:t>
            </a:r>
            <a:r>
              <a:rPr lang="en-US" sz="2200" dirty="0"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</a:t>
            </a:r>
            <a:r>
              <a:rPr lang="en-US" sz="2200" b="1" dirty="0">
                <a:solidFill>
                  <a:srgbClr val="096332"/>
                </a:solidFill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topical, geographical and temporal subjects,</a:t>
            </a:r>
            <a:r>
              <a:rPr lang="en-US" sz="2200" dirty="0"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many more.</a:t>
            </a:r>
          </a:p>
          <a:p>
            <a:pPr marL="73152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Metadata Schemes and Data encoding / transmission standards </a:t>
            </a: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 enable structuring, sharing,  exchanging and reusing metadata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777B85-95E8-4222-95E2-3EACA248D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9EA1D-A66E-4D3C-8762-BF169736D1CF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4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760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12" y="280918"/>
            <a:ext cx="10925908" cy="55977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9633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Metadata record example</a:t>
            </a:r>
          </a:p>
        </p:txBody>
      </p:sp>
      <p:pic>
        <p:nvPicPr>
          <p:cNvPr id="10" name="Picture 9" descr="metadata record for a patent in the end-user-display in the Portal to Texas History: page 1">
            <a:extLst>
              <a:ext uri="{FF2B5EF4-FFF2-40B4-BE49-F238E27FC236}">
                <a16:creationId xmlns:a16="http://schemas.microsoft.com/office/drawing/2014/main" id="{97268E4F-9267-42DC-914A-D3027A687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12" y="1185000"/>
            <a:ext cx="4368823" cy="54897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2" descr="metadata record for a patent in the end-user-display in the Portal to Texas History: page 2 ">
            <a:extLst>
              <a:ext uri="{FF2B5EF4-FFF2-40B4-BE49-F238E27FC236}">
                <a16:creationId xmlns:a16="http://schemas.microsoft.com/office/drawing/2014/main" id="{31AB071B-7D63-4D6D-9517-E0F2925AC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703" y="815338"/>
            <a:ext cx="3739779" cy="59505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metadata record for a patent in the end-user-display in the Portal to Texas History: page 3">
            <a:extLst>
              <a:ext uri="{FF2B5EF4-FFF2-40B4-BE49-F238E27FC236}">
                <a16:creationId xmlns:a16="http://schemas.microsoft.com/office/drawing/2014/main" id="{33F96D71-4153-4E0A-B156-19C5DF0CE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378" y="1093788"/>
            <a:ext cx="3558215" cy="56721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metadata record for a patent in the end-user-display in the Portal to Texas History: page 4">
            <a:extLst>
              <a:ext uri="{FF2B5EF4-FFF2-40B4-BE49-F238E27FC236}">
                <a16:creationId xmlns:a16="http://schemas.microsoft.com/office/drawing/2014/main" id="{55D5DAFC-8211-4FF5-8B5F-5A2B2F0B0C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2221" y="1045437"/>
            <a:ext cx="3739779" cy="56721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A59BF40C-72DE-4EF4-ACF2-5B62724A2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/>
          <a:lstStyle/>
          <a:p>
            <a:fld id="{A209EA1D-A66E-4D3C-8762-BF169736D1CF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5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009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002" y="378496"/>
            <a:ext cx="10925908" cy="55977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9633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Same record example: another view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D909FC38-DBA1-4337-9589-1C552D138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/>
          <a:lstStyle/>
          <a:p>
            <a:fld id="{A209EA1D-A66E-4D3C-8762-BF169736D1CF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6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2" name="Picture 4" descr="metadata record for a patent in XML: page 1 of 2">
            <a:extLst>
              <a:ext uri="{FF2B5EF4-FFF2-40B4-BE49-F238E27FC236}">
                <a16:creationId xmlns:a16="http://schemas.microsoft.com/office/drawing/2014/main" id="{8DBB5AC3-07F2-4AD6-9956-138F11E44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00" y="1056548"/>
            <a:ext cx="5812000" cy="58014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etadata record for a patent in XML: page 2 of 2">
            <a:extLst>
              <a:ext uri="{FF2B5EF4-FFF2-40B4-BE49-F238E27FC236}">
                <a16:creationId xmlns:a16="http://schemas.microsoft.com/office/drawing/2014/main" id="{1FA38D29-4B16-4096-93CF-3E846EC24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522647"/>
            <a:ext cx="5196840" cy="51303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810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5" y="250584"/>
            <a:ext cx="10088155" cy="80962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9633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Digital Repository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0075" y="1248923"/>
            <a:ext cx="10467975" cy="5215618"/>
          </a:xfrm>
        </p:spPr>
        <p:txBody>
          <a:bodyPr>
            <a:normAutofit fontScale="92500" lnSpcReduction="20000"/>
          </a:bodyPr>
          <a:lstStyle/>
          <a:p>
            <a:pPr marL="274320" lvl="1" indent="0">
              <a:lnSpc>
                <a:spcPct val="120000"/>
              </a:lnSpc>
              <a:buNone/>
            </a:pPr>
            <a:r>
              <a:rPr lang="en-US" sz="2800" b="1" dirty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</a:t>
            </a:r>
            <a:r>
              <a:rPr lang="en-US" sz="2800" b="1" i="0" dirty="0">
                <a:solidFill>
                  <a:srgbClr val="40404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collection of online resources:</a:t>
            </a:r>
          </a:p>
          <a:p>
            <a:pPr lvl="1">
              <a:lnSpc>
                <a:spcPct val="120000"/>
              </a:lnSpc>
            </a:pPr>
            <a:r>
              <a:rPr lang="en-US" sz="2800" b="0" i="0" dirty="0">
                <a:solidFill>
                  <a:srgbClr val="40404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content is deposited (by the content creator, owner or third party)</a:t>
            </a:r>
          </a:p>
          <a:p>
            <a:pPr lvl="1">
              <a:lnSpc>
                <a:spcPct val="120000"/>
              </a:lnSpc>
            </a:pPr>
            <a:r>
              <a:rPr lang="en-US" sz="2800" dirty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offers a minimum set of basic services (put, get, search, access control) </a:t>
            </a:r>
          </a:p>
          <a:p>
            <a:pPr lvl="1">
              <a:lnSpc>
                <a:spcPct val="120000"/>
              </a:lnSpc>
            </a:pPr>
            <a:r>
              <a:rPr lang="en-US" sz="2800" dirty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 sustainable and trusted, well-supported and well-managed</a:t>
            </a:r>
          </a:p>
          <a:p>
            <a:pPr lvl="1">
              <a:lnSpc>
                <a:spcPct val="120000"/>
              </a:lnSpc>
            </a:pPr>
            <a:r>
              <a:rPr lang="en-US" sz="2800" b="0" i="0" dirty="0">
                <a:solidFill>
                  <a:srgbClr val="40404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the repository architecture manages content &amp; </a:t>
            </a:r>
            <a:r>
              <a:rPr lang="en-US" sz="2800" b="0" i="0" dirty="0">
                <a:solidFill>
                  <a:srgbClr val="404040"/>
                </a:solidFill>
                <a:effectLst/>
                <a:highlight>
                  <a:srgbClr val="FFFF99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metadata </a:t>
            </a:r>
            <a:r>
              <a:rPr lang="en-US" sz="2800" b="0" i="0" dirty="0">
                <a:solidFill>
                  <a:srgbClr val="40404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en-US" sz="2800" b="0" i="0" dirty="0">
                <a:solidFill>
                  <a:srgbClr val="40404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Denison, 2007</a:t>
            </a:r>
            <a:r>
              <a:rPr lang="en-US" sz="2800" b="0" i="0" dirty="0">
                <a:solidFill>
                  <a:srgbClr val="40404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 marL="274320" lvl="1" indent="0">
              <a:lnSpc>
                <a:spcPct val="120000"/>
              </a:lnSpc>
              <a:buNone/>
            </a:pPr>
            <a:endParaRPr lang="en-US" sz="2800" dirty="0">
              <a:solidFill>
                <a:srgbClr val="40404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74320" lvl="1" indent="0">
              <a:lnSpc>
                <a:spcPct val="120000"/>
              </a:lnSpc>
              <a:buNone/>
            </a:pPr>
            <a:r>
              <a:rPr lang="en-US" sz="2800" b="1" dirty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Two primary types of digital repositories: </a:t>
            </a:r>
          </a:p>
          <a:p>
            <a:pPr lvl="1">
              <a:lnSpc>
                <a:spcPct val="120000"/>
              </a:lnSpc>
            </a:pPr>
            <a:r>
              <a:rPr lang="en-US" sz="2800" dirty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institutional (collections of institution specific resources, e.g., </a:t>
            </a:r>
            <a:r>
              <a:rPr lang="en-US" sz="2800" dirty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4"/>
              </a:rPr>
              <a:t>UNT Scholarly Works</a:t>
            </a:r>
            <a:r>
              <a:rPr lang="en-US" sz="2800" dirty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 lvl="1">
              <a:lnSpc>
                <a:spcPct val="120000"/>
              </a:lnSpc>
            </a:pPr>
            <a:r>
              <a:rPr lang="en-US" sz="2800" dirty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subject/disciplinary (e.g., </a:t>
            </a:r>
            <a:r>
              <a:rPr lang="en-US" sz="2800" dirty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5"/>
              </a:rPr>
              <a:t>PubMed Central</a:t>
            </a:r>
            <a:r>
              <a:rPr lang="en-US" sz="2800" dirty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; </a:t>
            </a:r>
            <a:r>
              <a:rPr lang="en-US" sz="3200" b="0" i="0" u="none" strike="noStrike" dirty="0" err="1">
                <a:solidFill>
                  <a:srgbClr val="2954D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  <a:hlinkClick r:id="rId6"/>
              </a:rPr>
              <a:t>arXiv</a:t>
            </a:r>
            <a:r>
              <a:rPr lang="en-US" sz="2800" dirty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; </a:t>
            </a:r>
            <a:r>
              <a:rPr lang="en-US" sz="2800" dirty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7"/>
              </a:rPr>
              <a:t>The Archive of the Indigenous Languages of Latin America</a:t>
            </a:r>
            <a:r>
              <a:rPr lang="en-US" sz="2800" dirty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en-US" sz="2400" dirty="0">
              <a:latin typeface="Calibri Light" panose="020F030202020403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777B85-95E8-4222-95E2-3EACA248D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9EA1D-A66E-4D3C-8762-BF169736D1CF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7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C73DE0-07A2-4663-AA6D-769256498337}"/>
              </a:ext>
            </a:extLst>
          </p:cNvPr>
          <p:cNvSpPr txBox="1">
            <a:spLocks/>
          </p:cNvSpPr>
          <p:nvPr/>
        </p:nvSpPr>
        <p:spPr>
          <a:xfrm>
            <a:off x="-601908" y="6466691"/>
            <a:ext cx="4197501" cy="4836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defRPr/>
            </a:pPr>
            <a:r>
              <a:rPr lang="en-US" sz="2200" dirty="0">
                <a:solidFill>
                  <a:srgbClr val="0066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© 2021 Dr. Oksana L. Zavalina </a:t>
            </a:r>
          </a:p>
        </p:txBody>
      </p:sp>
    </p:spTree>
    <p:extLst>
      <p:ext uri="{BB962C8B-B14F-4D97-AF65-F5344CB8AC3E}">
        <p14:creationId xmlns:p14="http://schemas.microsoft.com/office/powerpoint/2010/main" val="4101030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281229" cy="1284969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4667" b="1" dirty="0">
                <a:solidFill>
                  <a:srgbClr val="09633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Quality of Metadata is Important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2092395"/>
            <a:ext cx="8880929" cy="47343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dirty="0"/>
              <a:t>  </a:t>
            </a:r>
            <a:r>
              <a:rPr lang="en-US" sz="3000" dirty="0"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Metadata fitness for the purpose of enabling data/information discovery and reuse  </a:t>
            </a:r>
          </a:p>
          <a:p>
            <a:pPr>
              <a:lnSpc>
                <a:spcPct val="150000"/>
              </a:lnSpc>
              <a:buNone/>
            </a:pPr>
            <a:r>
              <a:rPr lang="en-US" sz="3000" dirty="0"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  through supporting </a:t>
            </a:r>
            <a:r>
              <a:rPr lang="en-US" sz="3000" b="1" dirty="0">
                <a:solidFill>
                  <a:srgbClr val="005426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user tasks</a:t>
            </a:r>
            <a:r>
              <a:rPr lang="en-US" sz="3000" dirty="0"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: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47200" y="6492876"/>
            <a:ext cx="2844800" cy="365125"/>
          </a:xfrm>
        </p:spPr>
        <p:txBody>
          <a:bodyPr>
            <a:normAutofit lnSpcReduction="10000"/>
          </a:bodyPr>
          <a:lstStyle/>
          <a:p>
            <a:fld id="{852380BF-BC0E-4058-813E-C1C7350B0F4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11393714" y="6492876"/>
            <a:ext cx="798286" cy="3651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 lnSpcReduction="10000"/>
          </a:bodyPr>
          <a:lstStyle>
            <a:defPPr>
              <a:defRPr lang="en-US"/>
            </a:defPPr>
            <a:lvl1pPr marL="0" algn="ctr" defTabSz="457200" rtl="0" eaLnBrk="1" latinLnBrk="0" hangingPunct="1">
              <a:defRPr sz="1800" kern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52380BF-BC0E-4058-813E-C1C7350B0F44}" type="slidenum">
              <a:rPr lang="en-US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8</a:t>
            </a:fld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 descr="find, identify, select, obtain, explore">
            <a:extLst>
              <a:ext uri="{FF2B5EF4-FFF2-40B4-BE49-F238E27FC236}">
                <a16:creationId xmlns:a16="http://schemas.microsoft.com/office/drawing/2014/main" id="{2A6FDEA8-9778-472E-921A-08F83C363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91" y="5066687"/>
            <a:ext cx="12194691" cy="12046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217ED0B-AE15-4402-B93F-7D35116A0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3976" y="1776006"/>
            <a:ext cx="2900362" cy="3259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10E9A2A7-4915-4EBE-9275-B4E05967C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691" y="2263830"/>
            <a:ext cx="1427480" cy="1472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67791BCA-CF31-4E06-8E9A-270B91195355}"/>
              </a:ext>
            </a:extLst>
          </p:cNvPr>
          <p:cNvSpPr txBox="1">
            <a:spLocks/>
          </p:cNvSpPr>
          <p:nvPr/>
        </p:nvSpPr>
        <p:spPr>
          <a:xfrm>
            <a:off x="3599013" y="6374375"/>
            <a:ext cx="4197501" cy="4836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defRPr/>
            </a:pPr>
            <a:r>
              <a:rPr lang="en-US" sz="2200" dirty="0">
                <a:solidFill>
                  <a:srgbClr val="0066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© 2021 Dr. Oksana L. Zavalina </a:t>
            </a:r>
          </a:p>
        </p:txBody>
      </p:sp>
    </p:spTree>
    <p:extLst>
      <p:ext uri="{BB962C8B-B14F-4D97-AF65-F5344CB8AC3E}">
        <p14:creationId xmlns:p14="http://schemas.microsoft.com/office/powerpoint/2010/main" val="3029946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259457" cy="1417637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9633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Metadata quality criteria </a:t>
            </a:r>
            <a:br>
              <a:rPr lang="en-US" sz="4000" b="1" dirty="0">
                <a:solidFill>
                  <a:srgbClr val="09633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000" b="1" dirty="0">
                <a:solidFill>
                  <a:srgbClr val="09633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suggested by the literature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8045" y="1452622"/>
            <a:ext cx="5994400" cy="452596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200" dirty="0"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Access</a:t>
            </a:r>
          </a:p>
          <a:p>
            <a:pPr>
              <a:spcBef>
                <a:spcPts val="600"/>
              </a:spcBef>
            </a:pPr>
            <a:r>
              <a:rPr lang="en-US" sz="2200" b="1" dirty="0">
                <a:solidFill>
                  <a:srgbClr val="CC6600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Accuracy</a:t>
            </a:r>
          </a:p>
          <a:p>
            <a:pPr>
              <a:spcBef>
                <a:spcPts val="600"/>
              </a:spcBef>
            </a:pPr>
            <a:r>
              <a:rPr lang="en-US" sz="2200" dirty="0"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Availability</a:t>
            </a:r>
          </a:p>
          <a:p>
            <a:pPr>
              <a:spcBef>
                <a:spcPts val="600"/>
              </a:spcBef>
            </a:pPr>
            <a:r>
              <a:rPr lang="en-US" sz="2200" dirty="0"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Compactness</a:t>
            </a:r>
          </a:p>
          <a:p>
            <a:pPr>
              <a:spcBef>
                <a:spcPts val="600"/>
              </a:spcBef>
            </a:pPr>
            <a:r>
              <a:rPr lang="en-US" sz="2200" dirty="0"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Compatibility</a:t>
            </a:r>
          </a:p>
          <a:p>
            <a:pPr>
              <a:spcBef>
                <a:spcPts val="600"/>
              </a:spcBef>
            </a:pPr>
            <a:r>
              <a:rPr lang="en-US" sz="2200" b="1" dirty="0">
                <a:solidFill>
                  <a:srgbClr val="CC6600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Completeness</a:t>
            </a:r>
          </a:p>
          <a:p>
            <a:pPr>
              <a:spcBef>
                <a:spcPts val="600"/>
              </a:spcBef>
            </a:pPr>
            <a:r>
              <a:rPr lang="en-US" sz="2200" dirty="0"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Comprehensiveness</a:t>
            </a:r>
          </a:p>
          <a:p>
            <a:pPr>
              <a:spcBef>
                <a:spcPts val="600"/>
              </a:spcBef>
            </a:pPr>
            <a:r>
              <a:rPr lang="en-US" sz="2200" dirty="0"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Content</a:t>
            </a:r>
          </a:p>
          <a:p>
            <a:pPr>
              <a:spcBef>
                <a:spcPts val="600"/>
              </a:spcBef>
            </a:pPr>
            <a:r>
              <a:rPr lang="en-US" sz="2200" b="1" dirty="0">
                <a:solidFill>
                  <a:srgbClr val="CC6600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Consistency</a:t>
            </a:r>
          </a:p>
          <a:p>
            <a:pPr>
              <a:spcBef>
                <a:spcPts val="600"/>
              </a:spcBef>
            </a:pPr>
            <a:r>
              <a:rPr lang="en-US" sz="2200" dirty="0"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Cost</a:t>
            </a:r>
          </a:p>
          <a:p>
            <a:pPr>
              <a:spcBef>
                <a:spcPts val="600"/>
              </a:spcBef>
            </a:pPr>
            <a:r>
              <a:rPr lang="en-US" sz="2200" dirty="0"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Data Structure</a:t>
            </a:r>
          </a:p>
          <a:p>
            <a:pPr>
              <a:spcBef>
                <a:spcPts val="600"/>
              </a:spcBef>
            </a:pPr>
            <a:r>
              <a:rPr lang="en-US" sz="2200" dirty="0"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Ease Of Creation</a:t>
            </a:r>
          </a:p>
          <a:p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63331" y="1457325"/>
            <a:ext cx="4673600" cy="452596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200" dirty="0"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Ease Of Use</a:t>
            </a:r>
          </a:p>
          <a:p>
            <a:pPr>
              <a:spcBef>
                <a:spcPts val="600"/>
              </a:spcBef>
            </a:pPr>
            <a:r>
              <a:rPr lang="en-US" sz="2200" dirty="0"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Economy</a:t>
            </a:r>
          </a:p>
          <a:p>
            <a:pPr>
              <a:spcBef>
                <a:spcPts val="600"/>
              </a:spcBef>
            </a:pPr>
            <a:r>
              <a:rPr lang="en-US" sz="2200" dirty="0"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Flexibility</a:t>
            </a:r>
          </a:p>
          <a:p>
            <a:pPr>
              <a:spcBef>
                <a:spcPts val="600"/>
              </a:spcBef>
            </a:pPr>
            <a:r>
              <a:rPr lang="en-US" sz="2200" dirty="0"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Fitness For Use</a:t>
            </a:r>
          </a:p>
          <a:p>
            <a:pPr>
              <a:spcBef>
                <a:spcPts val="600"/>
              </a:spcBef>
            </a:pPr>
            <a:r>
              <a:rPr lang="en-US" sz="2200" dirty="0"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Informativeness</a:t>
            </a:r>
          </a:p>
          <a:p>
            <a:pPr>
              <a:spcBef>
                <a:spcPts val="600"/>
              </a:spcBef>
            </a:pPr>
            <a:r>
              <a:rPr lang="en-US" sz="2200" dirty="0"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Protocols</a:t>
            </a:r>
          </a:p>
          <a:p>
            <a:pPr>
              <a:spcBef>
                <a:spcPts val="600"/>
              </a:spcBef>
            </a:pPr>
            <a:r>
              <a:rPr lang="en-US" sz="2200" dirty="0"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Quantity</a:t>
            </a:r>
          </a:p>
          <a:p>
            <a:pPr>
              <a:spcBef>
                <a:spcPts val="600"/>
              </a:spcBef>
            </a:pPr>
            <a:r>
              <a:rPr lang="en-US" sz="2200" dirty="0"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Reliability</a:t>
            </a:r>
          </a:p>
          <a:p>
            <a:pPr>
              <a:spcBef>
                <a:spcPts val="600"/>
              </a:spcBef>
            </a:pPr>
            <a:r>
              <a:rPr lang="en-US" sz="2200" dirty="0"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Standard</a:t>
            </a:r>
          </a:p>
          <a:p>
            <a:pPr>
              <a:spcBef>
                <a:spcPts val="600"/>
              </a:spcBef>
            </a:pPr>
            <a:r>
              <a:rPr lang="en-US" sz="2200" dirty="0"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Timeliness</a:t>
            </a:r>
          </a:p>
          <a:p>
            <a:pPr>
              <a:spcBef>
                <a:spcPts val="600"/>
              </a:spcBef>
            </a:pPr>
            <a:r>
              <a:rPr lang="en-US" sz="2200" dirty="0"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Transfer</a:t>
            </a:r>
          </a:p>
          <a:p>
            <a:pPr>
              <a:spcBef>
                <a:spcPts val="600"/>
              </a:spcBef>
            </a:pPr>
            <a:r>
              <a:rPr lang="en-US" sz="2200" dirty="0"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Usability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59457" y="6318133"/>
            <a:ext cx="798286" cy="365125"/>
          </a:xfrm>
        </p:spPr>
        <p:txBody>
          <a:bodyPr>
            <a:normAutofit fontScale="55000" lnSpcReduction="20000"/>
          </a:bodyPr>
          <a:lstStyle/>
          <a:p>
            <a:fld id="{852380BF-BC0E-4058-813E-C1C7350B0F44}" type="slidenum">
              <a:rPr lang="en-US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9</a:t>
            </a:fld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47143" y="4630828"/>
            <a:ext cx="4198258" cy="1862048"/>
          </a:xfrm>
          <a:prstGeom prst="rect">
            <a:avLst/>
          </a:prstGeom>
          <a:solidFill>
            <a:srgbClr val="CC6600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25400" dir="5400000" algn="tl" rotWithShape="0">
              <a:srgbClr val="000000">
                <a:alpha val="5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Most important</a:t>
            </a:r>
          </a:p>
          <a:p>
            <a:pPr algn="ctr"/>
            <a:r>
              <a:rPr lang="en-US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 the point of view of </a:t>
            </a:r>
            <a:r>
              <a:rPr lang="en-US" sz="23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metadata creators </a:t>
            </a:r>
          </a:p>
          <a:p>
            <a:pPr algn="ctr"/>
            <a:r>
              <a:rPr lang="en-US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(e.g., </a:t>
            </a:r>
            <a:r>
              <a:rPr lang="en-US" sz="23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Park &amp; Tosaka, 2009</a:t>
            </a:r>
            <a:r>
              <a:rPr lang="en-US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</p:txBody>
      </p:sp>
      <p:cxnSp>
        <p:nvCxnSpPr>
          <p:cNvPr id="10" name="Straight Arrow Connector 9"/>
          <p:cNvCxnSpPr>
            <a:cxnSpLocks/>
            <a:stCxn id="8" idx="0"/>
          </p:cNvCxnSpPr>
          <p:nvPr/>
        </p:nvCxnSpPr>
        <p:spPr>
          <a:xfrm flipH="1" flipV="1">
            <a:off x="2414588" y="3715603"/>
            <a:ext cx="3131684" cy="915225"/>
          </a:xfrm>
          <a:prstGeom prst="straightConnector1">
            <a:avLst/>
          </a:prstGeom>
          <a:ln w="38100">
            <a:solidFill>
              <a:srgbClr val="CC6600"/>
            </a:solidFill>
            <a:tailEnd type="triangle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  <a:stCxn id="8" idx="1"/>
          </p:cNvCxnSpPr>
          <p:nvPr/>
        </p:nvCxnSpPr>
        <p:spPr>
          <a:xfrm flipH="1" flipV="1">
            <a:off x="2166257" y="5049578"/>
            <a:ext cx="1280886" cy="512274"/>
          </a:xfrm>
          <a:prstGeom prst="straightConnector1">
            <a:avLst/>
          </a:prstGeom>
          <a:ln w="57150">
            <a:solidFill>
              <a:srgbClr val="CC6600"/>
            </a:solidFill>
            <a:tailEnd type="triangle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D41A52D8-29D7-463A-A83A-43AB7CF72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101" y="1451094"/>
            <a:ext cx="2803072" cy="2760984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85E61DE-6289-4D4E-862C-495B192A93AE}"/>
              </a:ext>
            </a:extLst>
          </p:cNvPr>
          <p:cNvCxnSpPr>
            <a:cxnSpLocks/>
          </p:cNvCxnSpPr>
          <p:nvPr/>
        </p:nvCxnSpPr>
        <p:spPr>
          <a:xfrm flipH="1" flipV="1">
            <a:off x="1892302" y="2157413"/>
            <a:ext cx="3653971" cy="2473416"/>
          </a:xfrm>
          <a:prstGeom prst="straightConnector1">
            <a:avLst/>
          </a:prstGeom>
          <a:ln w="38100">
            <a:solidFill>
              <a:srgbClr val="CC6600"/>
            </a:solidFill>
            <a:tailEnd type="triangle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4B9FDD7E-E2E0-4BD1-A486-AC5BF5C2A669}"/>
              </a:ext>
            </a:extLst>
          </p:cNvPr>
          <p:cNvSpPr txBox="1">
            <a:spLocks/>
          </p:cNvSpPr>
          <p:nvPr/>
        </p:nvSpPr>
        <p:spPr>
          <a:xfrm>
            <a:off x="3447143" y="6459430"/>
            <a:ext cx="4197501" cy="4836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defRPr/>
            </a:pPr>
            <a:r>
              <a:rPr lang="en-US" sz="2200" dirty="0">
                <a:solidFill>
                  <a:srgbClr val="0066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© 2021 Dr. Oksana L. Zavalina </a:t>
            </a:r>
          </a:p>
        </p:txBody>
      </p:sp>
    </p:spTree>
    <p:extLst>
      <p:ext uri="{BB962C8B-B14F-4D97-AF65-F5344CB8AC3E}">
        <p14:creationId xmlns:p14="http://schemas.microsoft.com/office/powerpoint/2010/main" val="61109599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Custom 3">
      <a:dk1>
        <a:sysClr val="windowText" lastClr="000000"/>
      </a:dk1>
      <a:lt1>
        <a:sysClr val="window" lastClr="FFFFFF"/>
      </a:lt1>
      <a:dk2>
        <a:srgbClr val="007E39"/>
      </a:dk2>
      <a:lt2>
        <a:srgbClr val="E3DED1"/>
      </a:lt2>
      <a:accent1>
        <a:srgbClr val="007E39"/>
      </a:accent1>
      <a:accent2>
        <a:srgbClr val="8AB833"/>
      </a:accent2>
      <a:accent3>
        <a:srgbClr val="C0CF3A"/>
      </a:accent3>
      <a:accent4>
        <a:srgbClr val="007E39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BE4EBF51B69E4D93382EAA4987A130" ma:contentTypeVersion="12" ma:contentTypeDescription="Create a new document." ma:contentTypeScope="" ma:versionID="a61f21c30c6ee7614525f356b3e170c8">
  <xsd:schema xmlns:xsd="http://www.w3.org/2001/XMLSchema" xmlns:xs="http://www.w3.org/2001/XMLSchema" xmlns:p="http://schemas.microsoft.com/office/2006/metadata/properties" xmlns:ns3="77b98ff5-2d45-49f5-9e24-ef32d35f5f13" xmlns:ns4="94254184-6b59-480f-9ea4-069f5bc53e6d" targetNamespace="http://schemas.microsoft.com/office/2006/metadata/properties" ma:root="true" ma:fieldsID="6ce7525c72eb7e0038d9f78622c61785" ns3:_="" ns4:_="">
    <xsd:import namespace="77b98ff5-2d45-49f5-9e24-ef32d35f5f13"/>
    <xsd:import namespace="94254184-6b59-480f-9ea4-069f5bc53e6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b98ff5-2d45-49f5-9e24-ef32d35f5f1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254184-6b59-480f-9ea4-069f5bc53e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609D615-2520-4756-A5A3-B1FA98FA0F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b98ff5-2d45-49f5-9e24-ef32d35f5f13"/>
    <ds:schemaRef ds:uri="94254184-6b59-480f-9ea4-069f5bc53e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6243F39-9482-4CEF-B799-4ECCBDA3CA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7BDA88-1503-4F1F-91C0-F2CDF346A6B6}">
  <ds:schemaRefs>
    <ds:schemaRef ds:uri="http://schemas.microsoft.com/office/infopath/2007/PartnerControls"/>
    <ds:schemaRef ds:uri="http://schemas.microsoft.com/office/2006/metadata/properties"/>
    <ds:schemaRef ds:uri="http://purl.org/dc/elements/1.1/"/>
    <ds:schemaRef ds:uri="94254184-6b59-480f-9ea4-069f5bc53e6d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77b98ff5-2d45-49f5-9e24-ef32d35f5f1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2582</Words>
  <Application>Microsoft Office PowerPoint</Application>
  <PresentationFormat>Widescreen</PresentationFormat>
  <Paragraphs>303</Paragraphs>
  <Slides>27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Agency FB</vt:lpstr>
      <vt:lpstr>Arial</vt:lpstr>
      <vt:lpstr>Arial Black</vt:lpstr>
      <vt:lpstr>Calibri</vt:lpstr>
      <vt:lpstr>Calibri Light</vt:lpstr>
      <vt:lpstr>Century Schoolbook</vt:lpstr>
      <vt:lpstr>Times New Roman</vt:lpstr>
      <vt:lpstr>Verdana</vt:lpstr>
      <vt:lpstr>Wingdings 2</vt:lpstr>
      <vt:lpstr>View</vt:lpstr>
      <vt:lpstr>Research on Metadata in Digital Repositories</vt:lpstr>
      <vt:lpstr>Outline</vt:lpstr>
      <vt:lpstr>Metadata is Essential for Providing Access to Information (and Data)</vt:lpstr>
      <vt:lpstr>Metadata: main components</vt:lpstr>
      <vt:lpstr>Metadata record example</vt:lpstr>
      <vt:lpstr>Same record example: another view</vt:lpstr>
      <vt:lpstr>Digital Repository</vt:lpstr>
      <vt:lpstr>Quality of Metadata is Important</vt:lpstr>
      <vt:lpstr>Metadata quality criteria  suggested by the literature</vt:lpstr>
      <vt:lpstr>     Evaluations of Metadata Quality in Repositories   </vt:lpstr>
      <vt:lpstr>Metadata change</vt:lpstr>
      <vt:lpstr>Change research in computer science: does NOT look into metadata</vt:lpstr>
      <vt:lpstr>Change research in information science</vt:lpstr>
      <vt:lpstr>UNT researchers contributing to metadata change research since 2014</vt:lpstr>
      <vt:lpstr>UNT researchers’ published  contributions to metadata change research</vt:lpstr>
      <vt:lpstr>UNT researchers’ published  contributions to metadata change research: continued</vt:lpstr>
      <vt:lpstr>IMLS-funded project (2018-2020) researched information organization (including metadata) in digital language archives</vt:lpstr>
      <vt:lpstr>LG-87-18-0197 Exploring Methods and Techniques for Facilitating Access to Digital Language Archives</vt:lpstr>
      <vt:lpstr> LG-87-18-0197 Publications:  student first author</vt:lpstr>
      <vt:lpstr>PowerPoint Presentation</vt:lpstr>
      <vt:lpstr>PowerPoint Presentation</vt:lpstr>
      <vt:lpstr>LangArc international workshop</vt:lpstr>
      <vt:lpstr>LangArc 2021 proceedings</vt:lpstr>
      <vt:lpstr>The Electronic Library journal special issue on digital language archives (DLA)</vt:lpstr>
      <vt:lpstr>interested in metadata research?</vt:lpstr>
      <vt:lpstr>interested in metadata research  but lack metadata background?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Organization and Metadata Research</dc:title>
  <dc:creator>Oksana Zavalina</dc:creator>
  <cp:lastModifiedBy>Pryce-henry, Janenne</cp:lastModifiedBy>
  <cp:revision>86</cp:revision>
  <cp:lastPrinted>2019-02-01T17:24:13Z</cp:lastPrinted>
  <dcterms:created xsi:type="dcterms:W3CDTF">2019-02-01T01:30:54Z</dcterms:created>
  <dcterms:modified xsi:type="dcterms:W3CDTF">2021-11-10T21:12:33Z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0x01010044BE4EBF51B69E4D93382EAA4987A130</vt:lpwstr>
  </property>
</Properties>
</file>