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8" r:id="rId5"/>
    <p:sldId id="257" r:id="rId6"/>
    <p:sldId id="261" r:id="rId7"/>
    <p:sldId id="262" r:id="rId8"/>
    <p:sldId id="263" r:id="rId9"/>
    <p:sldId id="264" r:id="rId10"/>
    <p:sldId id="265" r:id="rId11"/>
    <p:sldId id="266" r:id="rId12"/>
    <p:sldId id="268" r:id="rId13"/>
    <p:sldId id="269" r:id="rId14"/>
    <p:sldId id="267" r:id="rId15"/>
    <p:sldId id="270"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648BCD-A0FA-4A5A-81FF-22E1160651B6}" type="datetimeFigureOut">
              <a:rPr lang="en-US" smtClean="0"/>
              <a:t>10/12/2018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7BC3620-D86D-4CF1-850F-36E2A40D13C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694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48BCD-A0FA-4A5A-81FF-22E1160651B6}"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3620-D86D-4CF1-850F-36E2A40D13C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80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48BCD-A0FA-4A5A-81FF-22E1160651B6}"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3620-D86D-4CF1-850F-36E2A40D13C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959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48BCD-A0FA-4A5A-81FF-22E1160651B6}"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3620-D86D-4CF1-850F-36E2A40D13C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81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648BCD-A0FA-4A5A-81FF-22E1160651B6}"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3620-D86D-4CF1-850F-36E2A40D13C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458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648BCD-A0FA-4A5A-81FF-22E1160651B6}"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3620-D86D-4CF1-850F-36E2A40D13C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8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648BCD-A0FA-4A5A-81FF-22E1160651B6}"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C3620-D86D-4CF1-850F-36E2A40D13C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5745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648BCD-A0FA-4A5A-81FF-22E1160651B6}"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C3620-D86D-4CF1-850F-36E2A40D13C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777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48BCD-A0FA-4A5A-81FF-22E1160651B6}" type="datetimeFigureOut">
              <a:rPr lang="en-US" smtClean="0"/>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C3620-D86D-4CF1-850F-36E2A40D13C3}" type="slidenum">
              <a:rPr lang="en-US" smtClean="0"/>
              <a:t>‹#›</a:t>
            </a:fld>
            <a:endParaRPr lang="en-US"/>
          </a:p>
        </p:txBody>
      </p:sp>
    </p:spTree>
    <p:extLst>
      <p:ext uri="{BB962C8B-B14F-4D97-AF65-F5344CB8AC3E}">
        <p14:creationId xmlns:p14="http://schemas.microsoft.com/office/powerpoint/2010/main" val="283994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648BCD-A0FA-4A5A-81FF-22E1160651B6}"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3620-D86D-4CF1-850F-36E2A40D13C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913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0648BCD-A0FA-4A5A-81FF-22E1160651B6}" type="datetimeFigureOut">
              <a:rPr lang="en-US" smtClean="0"/>
              <a:t>10/12/2018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7BC3620-D86D-4CF1-850F-36E2A40D13C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90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0648BCD-A0FA-4A5A-81FF-22E1160651B6}" type="datetimeFigureOut">
              <a:rPr lang="en-US" smtClean="0"/>
              <a:t>10/12/2018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7BC3620-D86D-4CF1-850F-36E2A40D13C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684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1185" y="307571"/>
            <a:ext cx="8843667" cy="1288473"/>
          </a:xfrm>
        </p:spPr>
        <p:txBody>
          <a:bodyPr>
            <a:normAutofit/>
          </a:bodyPr>
          <a:lstStyle/>
          <a:p>
            <a:r>
              <a:rPr lang="en-US" dirty="0" smtClean="0"/>
              <a:t>A Typology of</a:t>
            </a:r>
            <a:endParaRPr lang="en-US" dirty="0"/>
          </a:p>
        </p:txBody>
      </p:sp>
      <p:sp>
        <p:nvSpPr>
          <p:cNvPr id="3" name="Subtitle 2"/>
          <p:cNvSpPr>
            <a:spLocks noGrp="1"/>
          </p:cNvSpPr>
          <p:nvPr>
            <p:ph type="subTitle" idx="1"/>
          </p:nvPr>
        </p:nvSpPr>
        <p:spPr>
          <a:xfrm>
            <a:off x="2417780" y="3531204"/>
            <a:ext cx="8637072" cy="1705814"/>
          </a:xfrm>
        </p:spPr>
        <p:txBody>
          <a:bodyPr>
            <a:noAutofit/>
          </a:bodyPr>
          <a:lstStyle/>
          <a:p>
            <a:pPr algn="ctr"/>
            <a:r>
              <a:rPr lang="en-US" sz="2000" dirty="0" smtClean="0"/>
              <a:t>Dr Shawne Miksa</a:t>
            </a:r>
          </a:p>
          <a:p>
            <a:pPr algn="ctr"/>
            <a:r>
              <a:rPr lang="en-US" sz="2000" dirty="0" smtClean="0"/>
              <a:t>October 12, 2018</a:t>
            </a:r>
          </a:p>
          <a:p>
            <a:pPr algn="ctr"/>
            <a:r>
              <a:rPr lang="en-US" sz="2000" dirty="0" smtClean="0"/>
              <a:t>Dept. of Information Science</a:t>
            </a:r>
            <a:endParaRPr lang="en-US" sz="2000" dirty="0"/>
          </a:p>
        </p:txBody>
      </p:sp>
      <p:sp>
        <p:nvSpPr>
          <p:cNvPr id="4" name="TextBox 3"/>
          <p:cNvSpPr txBox="1"/>
          <p:nvPr/>
        </p:nvSpPr>
        <p:spPr>
          <a:xfrm>
            <a:off x="2317488" y="1704108"/>
            <a:ext cx="8837653" cy="1107996"/>
          </a:xfrm>
          <a:prstGeom prst="rect">
            <a:avLst/>
          </a:prstGeom>
          <a:noFill/>
        </p:spPr>
        <p:txBody>
          <a:bodyPr wrap="square" rtlCol="0">
            <a:spAutoFit/>
          </a:bodyPr>
          <a:lstStyle/>
          <a:p>
            <a:r>
              <a:rPr lang="en-US" sz="6600" dirty="0"/>
              <a:t>Public Knowledge</a:t>
            </a:r>
          </a:p>
        </p:txBody>
      </p:sp>
    </p:spTree>
    <p:extLst>
      <p:ext uri="{BB962C8B-B14F-4D97-AF65-F5344CB8AC3E}">
        <p14:creationId xmlns:p14="http://schemas.microsoft.com/office/powerpoint/2010/main" val="223164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define the essential components of a public knowledge information system? </a:t>
            </a:r>
            <a:br>
              <a:rPr lang="en-US" dirty="0"/>
            </a:b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Buckland’s </a:t>
            </a:r>
            <a:r>
              <a:rPr lang="en-US" i="1" dirty="0"/>
              <a:t>Information and Information Systems</a:t>
            </a:r>
            <a:r>
              <a:rPr lang="en-US" dirty="0"/>
              <a:t>, Daniel Bell’s </a:t>
            </a:r>
            <a:r>
              <a:rPr lang="en-US" i="1" dirty="0"/>
              <a:t>The Coming of the Post-Industrial Society</a:t>
            </a:r>
            <a:r>
              <a:rPr lang="en-US" dirty="0"/>
              <a:t> and Wilson’s T</a:t>
            </a:r>
            <a:r>
              <a:rPr lang="en-US" i="1" dirty="0"/>
              <a:t>wo Kinds of Power : An Essay on Bibliographic Control</a:t>
            </a:r>
            <a:r>
              <a:rPr lang="en-US" dirty="0"/>
              <a:t>. </a:t>
            </a:r>
            <a:endParaRPr lang="en-US" dirty="0" smtClean="0"/>
          </a:p>
          <a:p>
            <a:r>
              <a:rPr lang="en-US" dirty="0"/>
              <a:t>Bell discusses the notion of intellectual technologies and writes that one of the major problems with the post-industrial society will be the ‘management of large scale systems, with large numbers of interacting variables, which have to be coordinated to achieve specific goals” (p. 29</a:t>
            </a:r>
            <a:r>
              <a:rPr lang="en-US" dirty="0" smtClean="0"/>
              <a:t>). </a:t>
            </a:r>
            <a:r>
              <a:rPr lang="en-US" dirty="0"/>
              <a:t>Bell defines an intellectual technology as ‘the substitution of algorithms (problem solving </a:t>
            </a:r>
            <a:r>
              <a:rPr lang="en-US" dirty="0" smtClean="0"/>
              <a:t>rule</a:t>
            </a:r>
          </a:p>
          <a:p>
            <a:r>
              <a:rPr lang="en-US" dirty="0"/>
              <a:t>Buckland (1991) views information systems as depending on information processing—“deriving new forms and representations of existing information” (p.28).  They are open systems, not isolated from social and technological contexts. The system is likely to be large and complex  in terms of its elements and the relationships involved, such as social, economic, political and cognitive activities.  It will also respond to changes and will adapt itself to environments in order to </a:t>
            </a:r>
            <a:r>
              <a:rPr lang="en-US" dirty="0" err="1"/>
              <a:t>survive.</a:t>
            </a:r>
            <a:r>
              <a:rPr lang="en-US" dirty="0" err="1" smtClean="0"/>
              <a:t>s</a:t>
            </a:r>
            <a:r>
              <a:rPr lang="en-US" dirty="0"/>
              <a:t>) for intuitive judgments” (p. 29). </a:t>
            </a:r>
            <a:endParaRPr lang="en-US" dirty="0"/>
          </a:p>
        </p:txBody>
      </p:sp>
      <p:sp>
        <p:nvSpPr>
          <p:cNvPr id="4" name="Content Placeholder 3"/>
          <p:cNvSpPr>
            <a:spLocks noGrp="1"/>
          </p:cNvSpPr>
          <p:nvPr>
            <p:ph sz="half" idx="2"/>
          </p:nvPr>
        </p:nvSpPr>
        <p:spPr/>
        <p:txBody>
          <a:bodyPr>
            <a:normAutofit fontScale="55000" lnSpcReduction="20000"/>
          </a:bodyPr>
          <a:lstStyle/>
          <a:p>
            <a:r>
              <a:rPr lang="en-US" dirty="0"/>
              <a:t>Wilson (1968) describes five elements in the Specification of what he calls ‘bibliographic instruments” which can be related to information systems. Wilson defines bibliographical instruments as that which “consists entirely or primarily of descriptions of works, texts, and copies” (p. 57). The five Specifications are the rules for the construction of the instrument:</a:t>
            </a:r>
          </a:p>
          <a:p>
            <a:pPr lvl="1"/>
            <a:r>
              <a:rPr lang="en-US" dirty="0"/>
              <a:t>domains of the instrument—the set of items of which the system will consist, including those items that may be considered for inclusion</a:t>
            </a:r>
          </a:p>
          <a:p>
            <a:pPr lvl="1"/>
            <a:r>
              <a:rPr lang="en-US" dirty="0"/>
              <a:t>principles according to which the items represented have been drawn—what claims can be made about the domain</a:t>
            </a:r>
          </a:p>
          <a:p>
            <a:pPr lvl="1"/>
            <a:r>
              <a:rPr lang="en-US" dirty="0"/>
              <a:t>determinations of what is to count as a unit for listing and description—knowing by what rules an item has been determined as ‘</a:t>
            </a:r>
            <a:r>
              <a:rPr lang="en-US" dirty="0" err="1"/>
              <a:t>listable</a:t>
            </a:r>
            <a:r>
              <a:rPr lang="en-US" dirty="0"/>
              <a:t>’</a:t>
            </a:r>
          </a:p>
          <a:p>
            <a:pPr lvl="1"/>
            <a:r>
              <a:rPr lang="en-US" dirty="0"/>
              <a:t>what information can be expected to be found about an item when it is listed as a unit</a:t>
            </a:r>
          </a:p>
          <a:p>
            <a:pPr lvl="1"/>
            <a:r>
              <a:rPr lang="en-US" dirty="0"/>
              <a:t>the complex system of arrangement or organization—where an item of a given sort will be found and what it means to find an item in a given place. (pp. 59-62)</a:t>
            </a:r>
          </a:p>
          <a:p>
            <a:endParaRPr lang="en-US" dirty="0"/>
          </a:p>
        </p:txBody>
      </p:sp>
    </p:spTree>
    <p:extLst>
      <p:ext uri="{BB962C8B-B14F-4D97-AF65-F5344CB8AC3E}">
        <p14:creationId xmlns:p14="http://schemas.microsoft.com/office/powerpoint/2010/main" val="1243008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Public Knowledge and Classification Systems</a:t>
            </a:r>
            <a:r>
              <a:rPr lang="en-US" dirty="0"/>
              <a:t/>
            </a:r>
            <a:br>
              <a:rPr lang="en-US" dirty="0"/>
            </a:b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H</a:t>
            </a:r>
            <a:r>
              <a:rPr lang="en-US" dirty="0" smtClean="0"/>
              <a:t>ow </a:t>
            </a:r>
            <a:r>
              <a:rPr lang="en-US" dirty="0"/>
              <a:t>can we build a classification system based on the public knowledge of a small world</a:t>
            </a:r>
            <a:r>
              <a:rPr lang="en-US" dirty="0" smtClean="0"/>
              <a:t>? Should we?</a:t>
            </a:r>
          </a:p>
          <a:p>
            <a:r>
              <a:rPr lang="en-US" dirty="0"/>
              <a:t>Library classification have largely centered around the concept of the </a:t>
            </a:r>
            <a:r>
              <a:rPr lang="en-US" i="1" dirty="0"/>
              <a:t>universe of knowledge</a:t>
            </a:r>
            <a:r>
              <a:rPr lang="en-US" dirty="0"/>
              <a:t> which grew in large part from the early writings of H.E. Bliss, E.C. Richardson, W.C. Berwick Sayers, and S. R. Ranganathan</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The universe of knowledge is essentially a limitless area of all our knowing’s and because we are in constant need of this knowledge we devise ways of finding and retrieving the ‘containers’ of knowledge, the information resources and all they contain. </a:t>
            </a:r>
            <a:endParaRPr lang="en-US" dirty="0" smtClean="0"/>
          </a:p>
          <a:p>
            <a:r>
              <a:rPr lang="en-US" dirty="0"/>
              <a:t>There was also the belief that organization of knowledge should be based on the organization of the sciences. Bliss, Richardson, Sayers, and Ranganathan all held that the organization of the sciences was the cornerstone of what is considered </a:t>
            </a:r>
            <a:r>
              <a:rPr lang="en-US" i="1" dirty="0"/>
              <a:t>knowledge</a:t>
            </a:r>
            <a:r>
              <a:rPr lang="en-US" dirty="0"/>
              <a:t>. </a:t>
            </a:r>
            <a:endParaRPr lang="en-US" dirty="0"/>
          </a:p>
        </p:txBody>
      </p:sp>
    </p:spTree>
    <p:extLst>
      <p:ext uri="{BB962C8B-B14F-4D97-AF65-F5344CB8AC3E}">
        <p14:creationId xmlns:p14="http://schemas.microsoft.com/office/powerpoint/2010/main" val="2929591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knowledge and Classification SYSTEMS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SAYERS: My </a:t>
            </a:r>
            <a:r>
              <a:rPr lang="en-US" dirty="0"/>
              <a:t>classification theory is quite simple. The order which philosophers, scientists, or valid systematic thinkers have discovered in things is the basis of book classification…(Sayers, 1938, p. xix).</a:t>
            </a:r>
          </a:p>
          <a:p>
            <a:r>
              <a:rPr lang="en-US" dirty="0" smtClean="0"/>
              <a:t>BLISS: The </a:t>
            </a:r>
            <a:r>
              <a:rPr lang="en-US" dirty="0"/>
              <a:t>universe is made up of, and relies on, the interweaving of relationships between things, concepts, and classes and relations themselves and science, with philosophy, is dedicated to revealing these relationships (p. 165). Thus, the ordering of things that comes from the sciences reveals a true order, or a natural order. </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RICHARDSON: he </a:t>
            </a:r>
            <a:r>
              <a:rPr lang="en-US" dirty="0"/>
              <a:t>devotes his first lecture to the order of the ‘sciences’, rather than saying the order of ‘knowledge’. His whole argument is based on the premise that “the order of things is the order of the sciences” (Richardson, 1930, p. 10). Things, from his viewpoint, are anything that have separate existence. </a:t>
            </a:r>
            <a:r>
              <a:rPr lang="en-US" dirty="0" smtClean="0"/>
              <a:t>Anythin</a:t>
            </a:r>
            <a:r>
              <a:rPr lang="en-US" dirty="0"/>
              <a:t>g that </a:t>
            </a:r>
            <a:r>
              <a:rPr lang="en-US" i="1" dirty="0"/>
              <a:t>is</a:t>
            </a:r>
            <a:r>
              <a:rPr lang="en-US" dirty="0"/>
              <a:t>, in other words (p. 1-2</a:t>
            </a:r>
            <a:r>
              <a:rPr lang="en-US" dirty="0" smtClean="0"/>
              <a:t>).</a:t>
            </a:r>
          </a:p>
          <a:p>
            <a:r>
              <a:rPr lang="en-US" dirty="0" smtClean="0"/>
              <a:t>RANGANATHAN: the </a:t>
            </a:r>
            <a:r>
              <a:rPr lang="en-US" dirty="0"/>
              <a:t>realm of subjects was multi-dimensional  and could be seen in the scientific world as it was developing before his very eyes in the mid-20</a:t>
            </a:r>
            <a:r>
              <a:rPr lang="en-US" baseline="30000" dirty="0"/>
              <a:t>th</a:t>
            </a:r>
            <a:r>
              <a:rPr lang="en-US" dirty="0"/>
              <a:t> century. </a:t>
            </a:r>
          </a:p>
          <a:p>
            <a:endParaRPr lang="en-US" dirty="0"/>
          </a:p>
        </p:txBody>
      </p:sp>
    </p:spTree>
    <p:extLst>
      <p:ext uri="{BB962C8B-B14F-4D97-AF65-F5344CB8AC3E}">
        <p14:creationId xmlns:p14="http://schemas.microsoft.com/office/powerpoint/2010/main" val="2657479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a:t>
            </a:r>
            <a:endParaRPr lang="en-US" dirty="0"/>
          </a:p>
        </p:txBody>
      </p:sp>
      <p:sp>
        <p:nvSpPr>
          <p:cNvPr id="6" name="Content Placeholder 5"/>
          <p:cNvSpPr>
            <a:spLocks noGrp="1"/>
          </p:cNvSpPr>
          <p:nvPr>
            <p:ph idx="1"/>
          </p:nvPr>
        </p:nvSpPr>
        <p:spPr/>
        <p:txBody>
          <a:bodyPr/>
          <a:lstStyle/>
          <a:p>
            <a:r>
              <a:rPr lang="en-US" dirty="0"/>
              <a:t>How does this idea of the organization of knowledge being based on the organization of science impact the typology of public knowledge as expressed so far? Scientific disciplines, as </a:t>
            </a:r>
            <a:r>
              <a:rPr lang="en-US" i="1" dirty="0"/>
              <a:t>public arenas</a:t>
            </a:r>
            <a:r>
              <a:rPr lang="en-US" dirty="0"/>
              <a:t> or </a:t>
            </a:r>
            <a:r>
              <a:rPr lang="en-US" i="1" dirty="0"/>
              <a:t>small worlds</a:t>
            </a:r>
            <a:r>
              <a:rPr lang="en-US" dirty="0"/>
              <a:t>, share some of the four characteristics discussed in the first half of this paper. In fact “we see Science….as public knowledge at its most manifest” (Ziman, 1968, p. 53</a:t>
            </a:r>
            <a:r>
              <a:rPr lang="en-US" dirty="0" smtClean="0"/>
              <a:t>).</a:t>
            </a:r>
          </a:p>
          <a:p>
            <a:r>
              <a:rPr lang="en-US" dirty="0"/>
              <a:t>the construction and modification of the classification schema that would seek to provide order over this type of knowledge should, logically, also recognize the distinctive characteristics of public knowledge.</a:t>
            </a:r>
            <a:endParaRPr lang="en-US" dirty="0"/>
          </a:p>
        </p:txBody>
      </p:sp>
    </p:spTree>
    <p:extLst>
      <p:ext uri="{BB962C8B-B14F-4D97-AF65-F5344CB8AC3E}">
        <p14:creationId xmlns:p14="http://schemas.microsoft.com/office/powerpoint/2010/main" val="2827202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767137" y="328640"/>
            <a:ext cx="9604375" cy="5498582"/>
          </a:xfrm>
        </p:spPr>
        <p:txBody>
          <a:bodyPr>
            <a:normAutofit fontScale="85000" lnSpcReduction="20000"/>
          </a:bodyPr>
          <a:lstStyle/>
          <a:p>
            <a:r>
              <a:rPr lang="en-US" dirty="0"/>
              <a:t>Bell, D. (1973). </a:t>
            </a:r>
            <a:r>
              <a:rPr lang="en-US" i="1" dirty="0"/>
              <a:t>The coming of the post-industrial society : A venture in social forecasting</a:t>
            </a:r>
            <a:r>
              <a:rPr lang="en-US" dirty="0"/>
              <a:t>. New York : Basic Books.</a:t>
            </a:r>
          </a:p>
          <a:p>
            <a:r>
              <a:rPr lang="en-US" dirty="0"/>
              <a:t>Berwick Sayers, W. C. (1938). </a:t>
            </a:r>
            <a:r>
              <a:rPr lang="en-US" i="1" dirty="0"/>
              <a:t>An introduction to library classification</a:t>
            </a:r>
            <a:r>
              <a:rPr lang="en-US" dirty="0"/>
              <a:t> (5</a:t>
            </a:r>
            <a:r>
              <a:rPr lang="en-US" baseline="30000" dirty="0"/>
              <a:t>th</a:t>
            </a:r>
            <a:r>
              <a:rPr lang="en-US" dirty="0"/>
              <a:t> ed., Rev.). London : Grafton.</a:t>
            </a:r>
          </a:p>
          <a:p>
            <a:r>
              <a:rPr lang="en-US" dirty="0"/>
              <a:t>Bliss, H. E. (1929). </a:t>
            </a:r>
            <a:r>
              <a:rPr lang="en-US" i="1" dirty="0"/>
              <a:t>The organization of knowledge and the systems of the sciences</a:t>
            </a:r>
            <a:r>
              <a:rPr lang="en-US" dirty="0"/>
              <a:t>. New York : Holt. </a:t>
            </a:r>
          </a:p>
          <a:p>
            <a:r>
              <a:rPr lang="en-US" dirty="0"/>
              <a:t>Buckland, M. (1991). </a:t>
            </a:r>
            <a:r>
              <a:rPr lang="en-US" i="1" dirty="0"/>
              <a:t>Information and information systems</a:t>
            </a:r>
            <a:r>
              <a:rPr lang="en-US" dirty="0"/>
              <a:t>. Westport, Conn. : </a:t>
            </a:r>
            <a:r>
              <a:rPr lang="en-US" dirty="0" err="1"/>
              <a:t>Praeger</a:t>
            </a:r>
            <a:r>
              <a:rPr lang="en-US" dirty="0"/>
              <a:t>.</a:t>
            </a:r>
          </a:p>
          <a:p>
            <a:r>
              <a:rPr lang="en-US" dirty="0"/>
              <a:t>Chatman, E.A. (1999). A theory of life in the round. </a:t>
            </a:r>
            <a:r>
              <a:rPr lang="en-US" i="1" dirty="0"/>
              <a:t>Journal of the American Society for Information Science</a:t>
            </a:r>
            <a:r>
              <a:rPr lang="en-US" dirty="0"/>
              <a:t>, </a:t>
            </a:r>
            <a:r>
              <a:rPr lang="en-US" i="1" dirty="0"/>
              <a:t>50</a:t>
            </a:r>
            <a:r>
              <a:rPr lang="en-US" dirty="0"/>
              <a:t> (3), 207-217. </a:t>
            </a:r>
            <a:endParaRPr lang="en-US" dirty="0" smtClean="0"/>
          </a:p>
          <a:p>
            <a:r>
              <a:rPr lang="en-US" dirty="0"/>
              <a:t>Popper, K. (1979). </a:t>
            </a:r>
            <a:r>
              <a:rPr lang="en-US" i="1" dirty="0"/>
              <a:t>Objective knowledge : An evolutionary approach</a:t>
            </a:r>
            <a:r>
              <a:rPr lang="en-US" dirty="0"/>
              <a:t>. (Rev. ed.). Oxford : Clarendon Press.</a:t>
            </a:r>
          </a:p>
          <a:p>
            <a:r>
              <a:rPr lang="en-US" dirty="0"/>
              <a:t>Ranganathan, S. R. (1967). </a:t>
            </a:r>
            <a:r>
              <a:rPr lang="en-US" i="1" dirty="0"/>
              <a:t>Prolegomena to library classification</a:t>
            </a:r>
            <a:r>
              <a:rPr lang="en-US" dirty="0"/>
              <a:t>. (3</a:t>
            </a:r>
            <a:r>
              <a:rPr lang="en-US" baseline="30000" dirty="0"/>
              <a:t>rd</a:t>
            </a:r>
            <a:r>
              <a:rPr lang="en-US" dirty="0"/>
              <a:t> ed.). New York : H. W. Wilson.</a:t>
            </a:r>
          </a:p>
          <a:p>
            <a:r>
              <a:rPr lang="en-US" dirty="0"/>
              <a:t>Richardson, E. C. (1930). </a:t>
            </a:r>
            <a:r>
              <a:rPr lang="en-US" i="1" dirty="0"/>
              <a:t>Classification : Theoretical and practical</a:t>
            </a:r>
            <a:r>
              <a:rPr lang="en-US" dirty="0"/>
              <a:t>. (3</a:t>
            </a:r>
            <a:r>
              <a:rPr lang="en-US" baseline="30000" dirty="0"/>
              <a:t>rd</a:t>
            </a:r>
            <a:r>
              <a:rPr lang="en-US" dirty="0"/>
              <a:t> ed.). New York : H.W. Wilson. </a:t>
            </a:r>
          </a:p>
          <a:p>
            <a:r>
              <a:rPr lang="en-US" dirty="0"/>
              <a:t>Wilson, P. (1977). </a:t>
            </a:r>
            <a:r>
              <a:rPr lang="en-US" i="1" dirty="0"/>
              <a:t>Public knowledge, private ignorance : Toward a library and information policy</a:t>
            </a:r>
            <a:r>
              <a:rPr lang="en-US" dirty="0"/>
              <a:t>. (</a:t>
            </a:r>
            <a:r>
              <a:rPr lang="en-US" i="1" dirty="0"/>
              <a:t>Contributions in Librarianship and Information Science</a:t>
            </a:r>
            <a:r>
              <a:rPr lang="en-US" dirty="0"/>
              <a:t>, 10). Westport, Conn. : Greenwood Press. </a:t>
            </a:r>
          </a:p>
          <a:p>
            <a:r>
              <a:rPr lang="en-US" dirty="0"/>
              <a:t>Ziman, J. (1968). </a:t>
            </a:r>
            <a:r>
              <a:rPr lang="en-US" i="1" dirty="0"/>
              <a:t>Public knowledge: The social dimension of science</a:t>
            </a:r>
            <a:r>
              <a:rPr lang="en-US" dirty="0"/>
              <a:t>. Cambridge: Cambridge University Press</a:t>
            </a:r>
          </a:p>
          <a:p>
            <a:r>
              <a:rPr lang="en-US" dirty="0"/>
              <a:t>Ziman, J. (1978). </a:t>
            </a:r>
            <a:r>
              <a:rPr lang="en-US" i="1" dirty="0"/>
              <a:t>Reliable knowledge</a:t>
            </a:r>
            <a:r>
              <a:rPr lang="en-US" dirty="0"/>
              <a:t> </a:t>
            </a:r>
            <a:r>
              <a:rPr lang="en-US" i="1" dirty="0"/>
              <a:t>: An exploration of the grounds for belief in science</a:t>
            </a:r>
            <a:r>
              <a:rPr lang="en-US" dirty="0"/>
              <a:t>. Cambridge: Cambridge University Press.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070642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4729" y="89968"/>
            <a:ext cx="9605962" cy="624927"/>
          </a:xfrm>
        </p:spPr>
        <p:txBody>
          <a:bodyPr/>
          <a:lstStyle/>
          <a:p>
            <a:r>
              <a:rPr lang="en-US" dirty="0" smtClean="0"/>
              <a:t>CRITICISMS</a:t>
            </a:r>
            <a:endParaRPr lang="en-US" dirty="0"/>
          </a:p>
        </p:txBody>
      </p:sp>
      <p:sp>
        <p:nvSpPr>
          <p:cNvPr id="3" name="Content Placeholder 2"/>
          <p:cNvSpPr>
            <a:spLocks noGrp="1"/>
          </p:cNvSpPr>
          <p:nvPr>
            <p:ph sz="half" idx="4294967295"/>
          </p:nvPr>
        </p:nvSpPr>
        <p:spPr>
          <a:xfrm>
            <a:off x="0" y="623455"/>
            <a:ext cx="4645025" cy="4835958"/>
          </a:xfrm>
        </p:spPr>
        <p:txBody>
          <a:bodyPr>
            <a:normAutofit fontScale="70000" lnSpcReduction="20000"/>
          </a:bodyPr>
          <a:lstStyle/>
          <a:p>
            <a:r>
              <a:rPr lang="en-US" dirty="0"/>
              <a:t>This paper deals with an important topic and addresses important views from information science. However, it fails to provide a conclusion to what is said in the title and abstract of the paper (i.e., argue for a typology of public knowledge). The headlines “Consensual knowledge”, “Truth”, “Known versus Not Known”, and “New knowledge replaces old knowledge” </a:t>
            </a:r>
            <a:r>
              <a:rPr lang="en-US" b="1" dirty="0">
                <a:solidFill>
                  <a:srgbClr val="FF0000"/>
                </a:solidFill>
              </a:rPr>
              <a:t>does not constitute a typology of public knowledge. </a:t>
            </a:r>
            <a:endParaRPr lang="en-US" b="1" dirty="0" smtClean="0">
              <a:solidFill>
                <a:srgbClr val="FF0000"/>
              </a:solidFill>
            </a:endParaRPr>
          </a:p>
          <a:p>
            <a:r>
              <a:rPr lang="en-US" dirty="0" smtClean="0"/>
              <a:t>The </a:t>
            </a:r>
            <a:r>
              <a:rPr lang="en-US" dirty="0"/>
              <a:t>article also fails to address the differences between on the one hand the subjective-objective dimension, and on the other hand the private versus the public dimension. </a:t>
            </a:r>
            <a:endParaRPr lang="en-US" dirty="0" smtClean="0"/>
          </a:p>
          <a:p>
            <a:r>
              <a:rPr lang="en-US" dirty="0" smtClean="0"/>
              <a:t>It </a:t>
            </a:r>
            <a:r>
              <a:rPr lang="en-US" dirty="0"/>
              <a:t>also fails to consider the concept of publication (meaning a document made public) and thereby to distinguish, for example, between libraries (focusing on documents) and archives (focusing on unpublished documents) and to consider degrees of being public (e.g. known by a small research team versus published in an international journal). Other important aspects are missing, for example, Swanson’s famous concept “undiscovered public knowledge”.</a:t>
            </a:r>
          </a:p>
          <a:p>
            <a:endParaRPr lang="en-US" dirty="0"/>
          </a:p>
        </p:txBody>
      </p:sp>
      <p:sp>
        <p:nvSpPr>
          <p:cNvPr id="4" name="Content Placeholder 3"/>
          <p:cNvSpPr>
            <a:spLocks noGrp="1"/>
          </p:cNvSpPr>
          <p:nvPr>
            <p:ph sz="half" idx="4294967295"/>
          </p:nvPr>
        </p:nvSpPr>
        <p:spPr>
          <a:xfrm>
            <a:off x="6167062" y="912120"/>
            <a:ext cx="4645025" cy="3441700"/>
          </a:xfrm>
        </p:spPr>
        <p:txBody>
          <a:bodyPr>
            <a:normAutofit/>
          </a:bodyPr>
          <a:lstStyle/>
          <a:p>
            <a:pPr marL="0" indent="0">
              <a:buNone/>
            </a:pPr>
            <a:r>
              <a:rPr lang="en-US" dirty="0" smtClean="0"/>
              <a:t>Overall</a:t>
            </a:r>
            <a:r>
              <a:rPr lang="en-US" dirty="0"/>
              <a:t>, the article lacks critical examination of the works. It is unclear as to why the topic is important theoretically and/or practically. The characteristics of public knowledge are interesting and should be considered more carefully in terms of epistemological and theoretical positions.</a:t>
            </a:r>
          </a:p>
          <a:p>
            <a:endParaRPr lang="en-US" dirty="0"/>
          </a:p>
        </p:txBody>
      </p:sp>
    </p:spTree>
    <p:extLst>
      <p:ext uri="{BB962C8B-B14F-4D97-AF65-F5344CB8AC3E}">
        <p14:creationId xmlns:p14="http://schemas.microsoft.com/office/powerpoint/2010/main" val="3648723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24234" y="73343"/>
            <a:ext cx="9605962" cy="484187"/>
          </a:xfrm>
        </p:spPr>
        <p:txBody>
          <a:bodyPr>
            <a:normAutofit fontScale="90000"/>
          </a:bodyPr>
          <a:lstStyle/>
          <a:p>
            <a:r>
              <a:rPr lang="en-US" dirty="0" smtClean="0"/>
              <a:t>Still </a:t>
            </a:r>
            <a:r>
              <a:rPr lang="en-US" dirty="0" err="1" smtClean="0"/>
              <a:t>Criticising</a:t>
            </a:r>
            <a:r>
              <a:rPr lang="en-US" dirty="0" smtClean="0"/>
              <a:t>….</a:t>
            </a:r>
            <a:endParaRPr lang="en-US" dirty="0"/>
          </a:p>
        </p:txBody>
      </p:sp>
      <p:sp>
        <p:nvSpPr>
          <p:cNvPr id="3" name="Content Placeholder 2"/>
          <p:cNvSpPr>
            <a:spLocks noGrp="1"/>
          </p:cNvSpPr>
          <p:nvPr>
            <p:ph sz="half" idx="4294967295"/>
          </p:nvPr>
        </p:nvSpPr>
        <p:spPr>
          <a:xfrm>
            <a:off x="0" y="631767"/>
            <a:ext cx="5877098" cy="5237018"/>
          </a:xfrm>
        </p:spPr>
        <p:txBody>
          <a:bodyPr>
            <a:noAutofit/>
          </a:bodyPr>
          <a:lstStyle/>
          <a:p>
            <a:r>
              <a:rPr lang="en-US" sz="1400" dirty="0"/>
              <a:t>Introduction</a:t>
            </a:r>
          </a:p>
          <a:p>
            <a:pPr lvl="1"/>
            <a:r>
              <a:rPr lang="en-US" sz="1400" dirty="0" smtClean="0"/>
              <a:t>The </a:t>
            </a:r>
            <a:r>
              <a:rPr lang="en-US" sz="1400" dirty="0"/>
              <a:t>introduction is confusing and weak. The motivation of the paper is not stated and It is unclear as to why the problematic is important for readers of JASIST. The terms used, for example, ‘idea’, ‘knowledge’ and ‘public’ should be clarified—if only their many connotations—in the introduction, which should provide a roadmap for the rest of the article</a:t>
            </a:r>
            <a:r>
              <a:rPr lang="en-US" sz="1400" dirty="0" smtClean="0"/>
              <a:t>.</a:t>
            </a:r>
            <a:endParaRPr lang="en-US" sz="1400" dirty="0"/>
          </a:p>
          <a:p>
            <a:r>
              <a:rPr lang="en-US" sz="1400" dirty="0"/>
              <a:t>Defining Public Knowledge</a:t>
            </a:r>
          </a:p>
          <a:p>
            <a:pPr lvl="1"/>
            <a:r>
              <a:rPr lang="en-US" sz="1400" dirty="0" smtClean="0"/>
              <a:t>Is </a:t>
            </a:r>
            <a:r>
              <a:rPr lang="en-US" sz="1400" dirty="0"/>
              <a:t>this the author’s own definition? – “Public knowledge is knowledge intended to be available for potential use in a public system. What it is not is subjective, or personal knowledge.” </a:t>
            </a:r>
          </a:p>
          <a:p>
            <a:pPr lvl="1"/>
            <a:r>
              <a:rPr lang="en-US" sz="1400" dirty="0" smtClean="0"/>
              <a:t>The </a:t>
            </a:r>
            <a:r>
              <a:rPr lang="en-US" sz="1400" dirty="0"/>
              <a:t>analyses of Patrick Wilson, John Ziman, and Karl Popper’s notion of public knowledge are very weak and insufficient. It is as though the author has taken a sentence or two from each of these work. It is unclear as to why these works are chosen, what are the critical stances for and against their conceptual frameworks.</a:t>
            </a:r>
          </a:p>
          <a:p>
            <a:r>
              <a:rPr lang="en-US" sz="1400" dirty="0" smtClean="0"/>
              <a:t>The </a:t>
            </a:r>
            <a:r>
              <a:rPr lang="en-US" sz="1400" dirty="0"/>
              <a:t>use of Chatman’s work needs further elaboration. </a:t>
            </a:r>
          </a:p>
        </p:txBody>
      </p:sp>
      <p:sp>
        <p:nvSpPr>
          <p:cNvPr id="4" name="Content Placeholder 3"/>
          <p:cNvSpPr>
            <a:spLocks noGrp="1"/>
          </p:cNvSpPr>
          <p:nvPr>
            <p:ph sz="half" idx="4294967295"/>
          </p:nvPr>
        </p:nvSpPr>
        <p:spPr>
          <a:xfrm>
            <a:off x="6200313" y="213851"/>
            <a:ext cx="5678574" cy="5289174"/>
          </a:xfrm>
        </p:spPr>
        <p:txBody>
          <a:bodyPr>
            <a:normAutofit fontScale="55000" lnSpcReduction="20000"/>
          </a:bodyPr>
          <a:lstStyle/>
          <a:p>
            <a:endParaRPr lang="en-US" dirty="0"/>
          </a:p>
          <a:p>
            <a:r>
              <a:rPr lang="en-US" sz="2800" dirty="0"/>
              <a:t>A typology of Public Knowledge</a:t>
            </a:r>
          </a:p>
          <a:p>
            <a:pPr lvl="1"/>
            <a:r>
              <a:rPr lang="en-US" sz="2600" dirty="0" smtClean="0"/>
              <a:t>The </a:t>
            </a:r>
            <a:r>
              <a:rPr lang="en-US" sz="2600" dirty="0"/>
              <a:t>author should also clarify his/her epistemological and theoretical position, i.e., different notions of (public) knowledge cannot simply be ‘blended’ together. The approach does not warrant developing a typology of public knowledge. </a:t>
            </a:r>
            <a:endParaRPr lang="en-US" sz="2800" dirty="0"/>
          </a:p>
          <a:p>
            <a:r>
              <a:rPr lang="en-US" sz="2800" dirty="0"/>
              <a:t>Public Knowledge and Information Systems</a:t>
            </a:r>
          </a:p>
          <a:p>
            <a:pPr lvl="1"/>
            <a:r>
              <a:rPr lang="en-US" sz="2600" dirty="0" smtClean="0"/>
              <a:t>This </a:t>
            </a:r>
            <a:r>
              <a:rPr lang="en-US" sz="2600" dirty="0"/>
              <a:t>section seems to reiterate the basics of information systems, their functions to collect, </a:t>
            </a:r>
            <a:r>
              <a:rPr lang="en-US" sz="2600" dirty="0" err="1"/>
              <a:t>organise</a:t>
            </a:r>
            <a:r>
              <a:rPr lang="en-US" sz="2600" dirty="0"/>
              <a:t>, and make information accessible/retrievable. The relationship between the suggested typology and information systems is not articulated, however. </a:t>
            </a:r>
          </a:p>
          <a:p>
            <a:pPr marL="0" indent="0">
              <a:buNone/>
            </a:pPr>
            <a:r>
              <a:rPr lang="en-US" sz="2800" dirty="0" smtClean="0"/>
              <a:t>Public </a:t>
            </a:r>
            <a:r>
              <a:rPr lang="en-US" sz="2800" dirty="0"/>
              <a:t>Knowledge and Classification Systems</a:t>
            </a:r>
          </a:p>
          <a:p>
            <a:pPr lvl="1"/>
            <a:r>
              <a:rPr lang="en-US" sz="2600" dirty="0" smtClean="0"/>
              <a:t>What </a:t>
            </a:r>
            <a:r>
              <a:rPr lang="en-US" sz="2600" dirty="0"/>
              <a:t>do you mean by “public knowledge of a small world”?</a:t>
            </a:r>
          </a:p>
          <a:p>
            <a:pPr lvl="1"/>
            <a:r>
              <a:rPr lang="en-US" sz="2600" dirty="0" smtClean="0"/>
              <a:t>The </a:t>
            </a:r>
            <a:r>
              <a:rPr lang="en-US" sz="2600" dirty="0"/>
              <a:t>author seems to have missed many discussions about classification systems. A thorough review is recommended.</a:t>
            </a:r>
          </a:p>
          <a:p>
            <a:endParaRPr lang="en-US" dirty="0"/>
          </a:p>
        </p:txBody>
      </p:sp>
    </p:spTree>
    <p:extLst>
      <p:ext uri="{BB962C8B-B14F-4D97-AF65-F5344CB8AC3E}">
        <p14:creationId xmlns:p14="http://schemas.microsoft.com/office/powerpoint/2010/main" val="3612723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MORE CRITICISM….</a:t>
            </a:r>
            <a:endParaRPr lang="en-US" dirty="0"/>
          </a:p>
        </p:txBody>
      </p:sp>
      <p:sp>
        <p:nvSpPr>
          <p:cNvPr id="3" name="Content Placeholder 2"/>
          <p:cNvSpPr>
            <a:spLocks noGrp="1"/>
          </p:cNvSpPr>
          <p:nvPr>
            <p:ph sz="half" idx="1"/>
          </p:nvPr>
        </p:nvSpPr>
        <p:spPr>
          <a:xfrm>
            <a:off x="1447331" y="2010878"/>
            <a:ext cx="4645152" cy="3924409"/>
          </a:xfrm>
        </p:spPr>
        <p:txBody>
          <a:bodyPr>
            <a:normAutofit fontScale="47500" lnSpcReduction="20000"/>
          </a:bodyPr>
          <a:lstStyle/>
          <a:p>
            <a:r>
              <a:rPr lang="en-US" sz="2900" dirty="0"/>
              <a:t>I should start by stating that whilst I have a number of criticisms of the paper, this should in no way detract from the fact that I found the paper a most enjoyable and interesting read. </a:t>
            </a:r>
          </a:p>
          <a:p>
            <a:r>
              <a:rPr lang="en-US" sz="2900" dirty="0"/>
              <a:t>My primary criticisms are structural; there are not the necessary signposts to help lead the reader through the work:</a:t>
            </a:r>
          </a:p>
          <a:p>
            <a:r>
              <a:rPr lang="en-US" sz="2900" dirty="0"/>
              <a:t>-the title doesn’t reflect the paper as a whole, but rather focuses on the first part.</a:t>
            </a:r>
          </a:p>
          <a:p>
            <a:r>
              <a:rPr lang="en-US" sz="2900" dirty="0"/>
              <a:t>-the abstract doesn’t reflect the paper as a whole, but rather focuses on the first part. </a:t>
            </a:r>
          </a:p>
          <a:p>
            <a:r>
              <a:rPr lang="en-US" sz="2900" dirty="0"/>
              <a:t>-‘The purpose of the paper’ could be re-written (or repeated) in a more direct way, so readers know how the paper is structured. </a:t>
            </a:r>
          </a:p>
          <a:p>
            <a:pPr marL="0" indent="0">
              <a:buNone/>
            </a:pPr>
            <a:endParaRPr lang="en-US" dirty="0"/>
          </a:p>
        </p:txBody>
      </p:sp>
      <p:sp>
        <p:nvSpPr>
          <p:cNvPr id="4" name="Content Placeholder 3"/>
          <p:cNvSpPr>
            <a:spLocks noGrp="1"/>
          </p:cNvSpPr>
          <p:nvPr>
            <p:ph sz="half" idx="2"/>
          </p:nvPr>
        </p:nvSpPr>
        <p:spPr>
          <a:xfrm>
            <a:off x="6413771" y="2017343"/>
            <a:ext cx="4645152" cy="4009384"/>
          </a:xfrm>
        </p:spPr>
        <p:txBody>
          <a:bodyPr>
            <a:normAutofit fontScale="47500" lnSpcReduction="20000"/>
          </a:bodyPr>
          <a:lstStyle/>
          <a:p>
            <a:r>
              <a:rPr lang="en-US" sz="2900" dirty="0"/>
              <a:t>The vague rhetorical nature of the ‘purpose of the paper’ is reflected in quite dry conclusions. </a:t>
            </a:r>
          </a:p>
          <a:p>
            <a:r>
              <a:rPr lang="en-US" sz="2900" dirty="0"/>
              <a:t>Most importantly, there was little to say why this approach is new or valid – the traditional literature review and methodology if you like: how have such typologies been done before? has anyone else taken this approach to public knowledge? And why have these books been picked and not others?</a:t>
            </a:r>
          </a:p>
          <a:p>
            <a:r>
              <a:rPr lang="en-US" sz="2900" dirty="0"/>
              <a:t>A minor point - I was also at a loss as to why the endnotes weren’t included in the main text of paper. </a:t>
            </a:r>
          </a:p>
          <a:p>
            <a:r>
              <a:rPr lang="en-US" sz="2900" dirty="0"/>
              <a:t>As an aside, I think it would be interesting for the paper to be extended to what public knowledge – and undiscovered knowledge - means in a world of AI that can derive new knowledge from public data…but that is a just a personal thought rather than a review recommendation.</a:t>
            </a:r>
          </a:p>
          <a:p>
            <a:endParaRPr lang="en-US" dirty="0"/>
          </a:p>
        </p:txBody>
      </p:sp>
    </p:spTree>
    <p:extLst>
      <p:ext uri="{BB962C8B-B14F-4D97-AF65-F5344CB8AC3E}">
        <p14:creationId xmlns:p14="http://schemas.microsoft.com/office/powerpoint/2010/main" val="771917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600332"/>
          </a:xfrm>
        </p:spPr>
        <p:txBody>
          <a:bodyPr/>
          <a:lstStyle/>
          <a:p>
            <a:r>
              <a:rPr lang="en-US" dirty="0"/>
              <a:t>convenient ideas that </a:t>
            </a:r>
            <a:r>
              <a:rPr lang="en-US" dirty="0" smtClean="0"/>
              <a:t>ring true…</a:t>
            </a:r>
            <a:endParaRPr lang="en-US" dirty="0"/>
          </a:p>
        </p:txBody>
      </p:sp>
      <p:sp>
        <p:nvSpPr>
          <p:cNvPr id="3" name="Content Placeholder 2"/>
          <p:cNvSpPr>
            <a:spLocks noGrp="1"/>
          </p:cNvSpPr>
          <p:nvPr>
            <p:ph idx="1"/>
          </p:nvPr>
        </p:nvSpPr>
        <p:spPr>
          <a:xfrm>
            <a:off x="1451579" y="1820488"/>
            <a:ext cx="9603275" cy="3645858"/>
          </a:xfrm>
        </p:spPr>
        <p:txBody>
          <a:bodyPr>
            <a:normAutofit/>
          </a:bodyPr>
          <a:lstStyle/>
          <a:p>
            <a:r>
              <a:rPr lang="en-US" dirty="0" smtClean="0"/>
              <a:t>The ‘universe of knowledge’ as an idea is a convenient idea. We cannot ‘prove’ the existence of a universe of knowledge, but the idea that knowledge is somehow interrelated as a single whole is eminently sensible. </a:t>
            </a:r>
          </a:p>
          <a:p>
            <a:r>
              <a:rPr lang="en-US" dirty="0" smtClean="0"/>
              <a:t>Also convenient—groups of people know things. </a:t>
            </a:r>
          </a:p>
          <a:p>
            <a:pPr lvl="1"/>
            <a:r>
              <a:rPr lang="en-US" dirty="0" smtClean="0"/>
              <a:t>We </a:t>
            </a:r>
            <a:r>
              <a:rPr lang="en-US" dirty="0"/>
              <a:t>know that an individual can know things. However, in what sense does a group of people know anything? There is no group brain, in the same sense that individual brains are the bases of individual knowing. There are only individual brains, in fact. </a:t>
            </a:r>
            <a:endParaRPr lang="en-US" dirty="0" smtClean="0"/>
          </a:p>
          <a:p>
            <a:pPr lvl="1"/>
            <a:r>
              <a:rPr lang="en-US" dirty="0" smtClean="0"/>
              <a:t>But</a:t>
            </a:r>
            <a:r>
              <a:rPr lang="en-US" dirty="0"/>
              <a:t>, it is commonly accepted that people together in a group know things; that there exists knowledge of the public arena. </a:t>
            </a:r>
            <a:endParaRPr lang="en-US" dirty="0" smtClean="0"/>
          </a:p>
          <a:p>
            <a:endParaRPr lang="en-US" dirty="0"/>
          </a:p>
        </p:txBody>
      </p:sp>
    </p:spTree>
    <p:extLst>
      <p:ext uri="{BB962C8B-B14F-4D97-AF65-F5344CB8AC3E}">
        <p14:creationId xmlns:p14="http://schemas.microsoft.com/office/powerpoint/2010/main" val="3061277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Convenient IDEAS….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What is the mechanism by which a group of people knows anything?</a:t>
            </a:r>
          </a:p>
          <a:p>
            <a:r>
              <a:rPr lang="en-US" dirty="0"/>
              <a:t>We simply accept it as a reality and that is it a sensible thing to believe because all kinds of groups of people do in fact find common knowledge among the members of the group. </a:t>
            </a:r>
          </a:p>
          <a:p>
            <a:r>
              <a:rPr lang="en-US" dirty="0" smtClean="0"/>
              <a:t>Small Worlds.    Chatman </a:t>
            </a:r>
            <a:r>
              <a:rPr lang="en-US" dirty="0"/>
              <a:t>(1999) defined small worlds as </a:t>
            </a:r>
          </a:p>
          <a:p>
            <a:pPr lvl="1"/>
            <a:r>
              <a:rPr lang="en-US" dirty="0"/>
              <a:t>…a society in which mutual opinions and concerns are reflected by its members, a world in which language and customs bind its participants to a worldview. Resources (both intellectual and material) are known and easily accessible. It is a world in which there is a collective awareness about who is important and who is not; which ideas are relevant and which are trivial; whom to trust and who to avoid. In its truest form, a small world is a community of like-minded individuals who share co-ownership of social reality (p. 213). </a:t>
            </a:r>
          </a:p>
          <a:p>
            <a:endParaRPr lang="en-US" dirty="0"/>
          </a:p>
        </p:txBody>
      </p:sp>
    </p:spTree>
    <p:extLst>
      <p:ext uri="{BB962C8B-B14F-4D97-AF65-F5344CB8AC3E}">
        <p14:creationId xmlns:p14="http://schemas.microsoft.com/office/powerpoint/2010/main" val="827430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lnSpcReduction="10000"/>
          </a:bodyPr>
          <a:lstStyle/>
          <a:p>
            <a:r>
              <a:rPr lang="en-US" dirty="0"/>
              <a:t>E</a:t>
            </a:r>
            <a:r>
              <a:rPr lang="en-US" dirty="0" smtClean="0"/>
              <a:t>xamine </a:t>
            </a:r>
            <a:r>
              <a:rPr lang="en-US" dirty="0"/>
              <a:t>what is meant by  “public knowledge” or “knowledge accessible to the public” or “knowledge in the public arena” as opposed to other seemingly multitude of ways to describe “knowledge.” </a:t>
            </a:r>
            <a:endParaRPr lang="en-US" dirty="0" smtClean="0"/>
          </a:p>
          <a:p>
            <a:r>
              <a:rPr lang="en-US" dirty="0" smtClean="0"/>
              <a:t>What </a:t>
            </a:r>
            <a:r>
              <a:rPr lang="en-US" dirty="0"/>
              <a:t>is this special type of knowledge and why is there is a need to distinguish it from other types of knowledge?  </a:t>
            </a:r>
            <a:endParaRPr lang="en-US" dirty="0" smtClean="0"/>
          </a:p>
          <a:p>
            <a:r>
              <a:rPr lang="en-US" dirty="0" smtClean="0"/>
              <a:t>How would we model </a:t>
            </a:r>
            <a:r>
              <a:rPr lang="en-US" dirty="0"/>
              <a:t>information retrieval systems on it?  </a:t>
            </a:r>
            <a:endParaRPr lang="en-US" dirty="0" smtClean="0"/>
          </a:p>
          <a:p>
            <a:pPr lvl="1"/>
            <a:r>
              <a:rPr lang="en-US" dirty="0" smtClean="0"/>
              <a:t>If </a:t>
            </a:r>
            <a:r>
              <a:rPr lang="en-US" dirty="0"/>
              <a:t>we create an information system (a broad term here) that organizes and collocates knowledge we should first define the knowledge that would comprise this system and also recognize that the knowledge being used may be unique to a specific group of users. </a:t>
            </a:r>
          </a:p>
          <a:p>
            <a:endParaRPr lang="en-US" dirty="0"/>
          </a:p>
        </p:txBody>
      </p:sp>
    </p:spTree>
    <p:extLst>
      <p:ext uri="{BB962C8B-B14F-4D97-AF65-F5344CB8AC3E}">
        <p14:creationId xmlns:p14="http://schemas.microsoft.com/office/powerpoint/2010/main" val="650836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Knowledge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Public </a:t>
            </a:r>
            <a:r>
              <a:rPr lang="en-US" dirty="0"/>
              <a:t>knowledge is knowledge intended to be available for potential use in a public system.  </a:t>
            </a:r>
            <a:endParaRPr lang="en-US" dirty="0" smtClean="0"/>
          </a:p>
          <a:p>
            <a:pPr lvl="1"/>
            <a:r>
              <a:rPr lang="en-US" dirty="0" smtClean="0"/>
              <a:t>What </a:t>
            </a:r>
            <a:r>
              <a:rPr lang="en-US" dirty="0"/>
              <a:t>it is not is </a:t>
            </a:r>
            <a:r>
              <a:rPr lang="en-US" i="1" dirty="0"/>
              <a:t>subjective</a:t>
            </a:r>
            <a:r>
              <a:rPr lang="en-US" dirty="0"/>
              <a:t>, or </a:t>
            </a:r>
            <a:r>
              <a:rPr lang="en-US" i="1" dirty="0"/>
              <a:t>personal</a:t>
            </a:r>
            <a:r>
              <a:rPr lang="en-US" dirty="0"/>
              <a:t> knowledge, which, by definition, falls outside the realm of public knowledge.  </a:t>
            </a:r>
            <a:endParaRPr lang="en-US" dirty="0" smtClean="0"/>
          </a:p>
          <a:p>
            <a:r>
              <a:rPr lang="en-US" dirty="0"/>
              <a:t>Patrick Wilson’s </a:t>
            </a:r>
            <a:r>
              <a:rPr lang="en-US" i="1" dirty="0"/>
              <a:t>Public Knowledge, Private Ignorance</a:t>
            </a:r>
            <a:r>
              <a:rPr lang="en-US" dirty="0"/>
              <a:t>, John </a:t>
            </a:r>
            <a:r>
              <a:rPr lang="en-US" dirty="0" err="1"/>
              <a:t>Ziman’s</a:t>
            </a:r>
            <a:r>
              <a:rPr lang="en-US" dirty="0"/>
              <a:t> </a:t>
            </a:r>
            <a:r>
              <a:rPr lang="en-US" i="1" dirty="0"/>
              <a:t>Reliable Knowledge</a:t>
            </a:r>
            <a:r>
              <a:rPr lang="en-US" dirty="0"/>
              <a:t>, and Karl Popper’s </a:t>
            </a:r>
            <a:r>
              <a:rPr lang="en-US" i="1" dirty="0"/>
              <a:t>Objective Knowledge</a:t>
            </a:r>
            <a:r>
              <a:rPr lang="en-US" dirty="0"/>
              <a:t>.</a:t>
            </a:r>
            <a:endParaRPr lang="en-US" dirty="0" smtClean="0"/>
          </a:p>
          <a:p>
            <a:r>
              <a:rPr lang="en-US" dirty="0" smtClean="0"/>
              <a:t>Therefore</a:t>
            </a:r>
            <a:r>
              <a:rPr lang="en-US" dirty="0"/>
              <a:t>, this special kind of knowledge will be offered </a:t>
            </a:r>
            <a:r>
              <a:rPr lang="en-US" strike="dblStrike" dirty="0"/>
              <a:t>as a typology of </a:t>
            </a:r>
            <a:r>
              <a:rPr lang="en-US" strike="dblStrike" dirty="0" smtClean="0"/>
              <a:t>sorts </a:t>
            </a:r>
            <a:r>
              <a:rPr lang="en-US" dirty="0" smtClean="0"/>
              <a:t>with the following characteristics:</a:t>
            </a:r>
            <a:endParaRPr lang="en-US" dirty="0"/>
          </a:p>
          <a:p>
            <a:pPr lvl="1"/>
            <a:r>
              <a:rPr lang="en-US" dirty="0"/>
              <a:t>it is consensual</a:t>
            </a:r>
          </a:p>
          <a:p>
            <a:pPr lvl="1"/>
            <a:r>
              <a:rPr lang="en-US" dirty="0"/>
              <a:t>it does not imply truth </a:t>
            </a:r>
          </a:p>
          <a:p>
            <a:pPr lvl="1"/>
            <a:r>
              <a:rPr lang="en-US" dirty="0"/>
              <a:t>it is autonomous in the sense that it may or may not require a knower, does not belong to any one person</a:t>
            </a:r>
          </a:p>
          <a:p>
            <a:pPr lvl="1"/>
            <a:r>
              <a:rPr lang="en-US" dirty="0"/>
              <a:t>new knowledge is produced to replace the old knowledge that no longer explains phenomena</a:t>
            </a:r>
          </a:p>
          <a:p>
            <a:r>
              <a:rPr lang="en-US" dirty="0"/>
              <a:t>By ‘public system” is meant any system that is available to a group of people and not just one person.</a:t>
            </a:r>
          </a:p>
          <a:p>
            <a:endParaRPr lang="en-US" dirty="0"/>
          </a:p>
        </p:txBody>
      </p:sp>
    </p:spTree>
    <p:extLst>
      <p:ext uri="{BB962C8B-B14F-4D97-AF65-F5344CB8AC3E}">
        <p14:creationId xmlns:p14="http://schemas.microsoft.com/office/powerpoint/2010/main" val="350335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Consensual Knowledge</a:t>
            </a:r>
            <a:endParaRPr lang="en-US" dirty="0"/>
          </a:p>
        </p:txBody>
      </p:sp>
      <p:sp>
        <p:nvSpPr>
          <p:cNvPr id="3" name="Content Placeholder 2"/>
          <p:cNvSpPr>
            <a:spLocks noGrp="1"/>
          </p:cNvSpPr>
          <p:nvPr>
            <p:ph idx="1"/>
          </p:nvPr>
        </p:nvSpPr>
        <p:spPr/>
        <p:txBody>
          <a:bodyPr/>
          <a:lstStyle/>
          <a:p>
            <a:r>
              <a:rPr lang="en-US" dirty="0"/>
              <a:t>Knowledge in any small world is knowledge that is agreed upon; it comes from the general agreement of the majority of the population of the small world. What is known at the moment is called upon to fulfill information needs until what is known changes or is replaced because it does not satisfy the information need. This process takes place in both scientific and non-scientific small worlds.</a:t>
            </a:r>
            <a:endParaRPr lang="en-US" dirty="0"/>
          </a:p>
        </p:txBody>
      </p:sp>
    </p:spTree>
    <p:extLst>
      <p:ext uri="{BB962C8B-B14F-4D97-AF65-F5344CB8AC3E}">
        <p14:creationId xmlns:p14="http://schemas.microsoft.com/office/powerpoint/2010/main" val="745070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not Imply Truth</a:t>
            </a:r>
            <a:endParaRPr lang="en-US" dirty="0"/>
          </a:p>
        </p:txBody>
      </p:sp>
      <p:sp>
        <p:nvSpPr>
          <p:cNvPr id="3" name="Content Placeholder 2"/>
          <p:cNvSpPr>
            <a:spLocks noGrp="1"/>
          </p:cNvSpPr>
          <p:nvPr>
            <p:ph idx="1"/>
          </p:nvPr>
        </p:nvSpPr>
        <p:spPr/>
        <p:txBody>
          <a:bodyPr/>
          <a:lstStyle/>
          <a:p>
            <a:r>
              <a:rPr lang="en-US" dirty="0"/>
              <a:t>while much of what is accepted as public knowledge will be believed and used by the public as foundations for creating new knowledge or discrediting old knowledge, everything is subject to change as beliefs themselves change or because not all the knowledge is known.  </a:t>
            </a:r>
          </a:p>
          <a:p>
            <a:endParaRPr lang="en-US" dirty="0"/>
          </a:p>
        </p:txBody>
      </p:sp>
    </p:spTree>
    <p:extLst>
      <p:ext uri="{BB962C8B-B14F-4D97-AF65-F5344CB8AC3E}">
        <p14:creationId xmlns:p14="http://schemas.microsoft.com/office/powerpoint/2010/main" val="4280812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a:t>
            </a:r>
            <a:r>
              <a:rPr lang="en-US" cap="small" dirty="0" smtClean="0"/>
              <a:t>vs. </a:t>
            </a:r>
            <a:r>
              <a:rPr lang="en-US" dirty="0" smtClean="0"/>
              <a:t>Not known</a:t>
            </a:r>
            <a:endParaRPr lang="en-US" dirty="0"/>
          </a:p>
        </p:txBody>
      </p:sp>
      <p:sp>
        <p:nvSpPr>
          <p:cNvPr id="3" name="Content Placeholder 2"/>
          <p:cNvSpPr>
            <a:spLocks noGrp="1"/>
          </p:cNvSpPr>
          <p:nvPr>
            <p:ph idx="1"/>
          </p:nvPr>
        </p:nvSpPr>
        <p:spPr/>
        <p:txBody>
          <a:bodyPr/>
          <a:lstStyle/>
          <a:p>
            <a:r>
              <a:rPr lang="en-US" dirty="0" smtClean="0"/>
              <a:t>it </a:t>
            </a:r>
            <a:r>
              <a:rPr lang="en-US" dirty="0"/>
              <a:t>is potentially autonomous. Knowledge may or may not require a knower. </a:t>
            </a:r>
            <a:endParaRPr lang="en-US" dirty="0"/>
          </a:p>
          <a:p>
            <a:r>
              <a:rPr lang="en-US" dirty="0"/>
              <a:t>making knowledge public does not guarantee that someone will acquire it or understand it (i.e., acquire knowledge) </a:t>
            </a:r>
            <a:endParaRPr lang="en-US" dirty="0" smtClean="0"/>
          </a:p>
          <a:p>
            <a:r>
              <a:rPr lang="en-US" dirty="0" smtClean="0"/>
              <a:t>Popper’s </a:t>
            </a:r>
            <a:r>
              <a:rPr lang="en-US" dirty="0"/>
              <a:t>Third </a:t>
            </a:r>
            <a:r>
              <a:rPr lang="en-US" dirty="0" smtClean="0"/>
              <a:t>World—it is </a:t>
            </a:r>
            <a:r>
              <a:rPr lang="en-US" dirty="0"/>
              <a:t>autonomous; it exists independently of the human mind. Popper asserts that a book is still a book even if it is never read</a:t>
            </a:r>
            <a:r>
              <a:rPr lang="en-US" dirty="0" smtClean="0"/>
              <a:t>.</a:t>
            </a:r>
          </a:p>
          <a:p>
            <a:r>
              <a:rPr lang="en-US" dirty="0"/>
              <a:t>Wilson asserts that public knowledge includes much that is not known to anyone; that some knowledge may be unknown for years until it is rediscovered.</a:t>
            </a:r>
            <a:endParaRPr lang="en-US" dirty="0"/>
          </a:p>
        </p:txBody>
      </p:sp>
    </p:spTree>
    <p:extLst>
      <p:ext uri="{BB962C8B-B14F-4D97-AF65-F5344CB8AC3E}">
        <p14:creationId xmlns:p14="http://schemas.microsoft.com/office/powerpoint/2010/main" val="4118032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Knowledge replaces old Knowledge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New </a:t>
            </a:r>
            <a:r>
              <a:rPr lang="en-US" dirty="0"/>
              <a:t>knowledge is constantly being produced to replace the old knowledge that no longer adequately explains phenomena. </a:t>
            </a:r>
            <a:endParaRPr lang="en-US" dirty="0" smtClean="0"/>
          </a:p>
          <a:p>
            <a:r>
              <a:rPr lang="en-US" dirty="0"/>
              <a:t>Ziman (1978) writes that “much of the research literature of science is intended </a:t>
            </a:r>
            <a:r>
              <a:rPr lang="en-US" i="1" dirty="0"/>
              <a:t>rhetorically</a:t>
            </a:r>
            <a:r>
              <a:rPr lang="en-US" dirty="0"/>
              <a:t> –to persuade other scientists of the validity of a new hypothesis or to shatter received opinions” (p. 7</a:t>
            </a:r>
            <a:r>
              <a:rPr lang="en-US" dirty="0" smtClean="0"/>
              <a:t>).</a:t>
            </a:r>
          </a:p>
          <a:p>
            <a:r>
              <a:rPr lang="en-US" dirty="0"/>
              <a:t>Popper (</a:t>
            </a:r>
            <a:r>
              <a:rPr lang="en-US" dirty="0" smtClean="0"/>
              <a:t>1979) sees </a:t>
            </a:r>
            <a:r>
              <a:rPr lang="en-US" dirty="0"/>
              <a:t>the growth on new knowledge resulting from the “feed-back effect” that objective knowledge has on those who would use it (p. 161). </a:t>
            </a:r>
            <a:endParaRPr lang="en-US" dirty="0" smtClean="0"/>
          </a:p>
          <a:p>
            <a:r>
              <a:rPr lang="en-US" dirty="0"/>
              <a:t>Wilson asserts that public knowledge has to be </a:t>
            </a:r>
            <a:r>
              <a:rPr lang="en-US" i="1" dirty="0"/>
              <a:t>constructed</a:t>
            </a:r>
            <a:r>
              <a:rPr lang="en-US" dirty="0"/>
              <a:t>.  He writes that “we have again and again to survey the state of knowledge, or the state of the different areas” and that this is the “job of construction”  (Wilson, 1977, p. 10).  There is a constant cycle of criticism and evaluation to ensure that pubic knowledge is the best view of the world at any given time (p. 5). </a:t>
            </a:r>
            <a:endParaRPr lang="en-US" dirty="0"/>
          </a:p>
        </p:txBody>
      </p:sp>
    </p:spTree>
    <p:extLst>
      <p:ext uri="{BB962C8B-B14F-4D97-AF65-F5344CB8AC3E}">
        <p14:creationId xmlns:p14="http://schemas.microsoft.com/office/powerpoint/2010/main" val="1203285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311</TotalTime>
  <Words>2915</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Gallery</vt:lpstr>
      <vt:lpstr>A Typology of</vt:lpstr>
      <vt:lpstr>convenient ideas that ring true…</vt:lpstr>
      <vt:lpstr>Convenient IDEAS….</vt:lpstr>
      <vt:lpstr>Purpose</vt:lpstr>
      <vt:lpstr>Public Knowledge</vt:lpstr>
      <vt:lpstr>Consensual Knowledge</vt:lpstr>
      <vt:lpstr>Does not Imply Truth</vt:lpstr>
      <vt:lpstr>Known vs. Not known</vt:lpstr>
      <vt:lpstr>New Knowledge replaces old Knowledge</vt:lpstr>
      <vt:lpstr>How do we define the essential components of a public knowledge information system?  </vt:lpstr>
      <vt:lpstr>Public Knowledge and Classification Systems </vt:lpstr>
      <vt:lpstr>Public knowledge and Classification SYSTEMS</vt:lpstr>
      <vt:lpstr>CONCLUSION?</vt:lpstr>
      <vt:lpstr>PowerPoint Presentation</vt:lpstr>
      <vt:lpstr>CRITICISMS</vt:lpstr>
      <vt:lpstr>Still Criticising….</vt:lpstr>
      <vt:lpstr>AND MORE CRITICISM….</vt:lpstr>
    </vt:vector>
  </TitlesOfParts>
  <Company>College of Information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Miksa, Shawne</dc:creator>
  <cp:lastModifiedBy>Miksa, Shawne</cp:lastModifiedBy>
  <cp:revision>11</cp:revision>
  <dcterms:created xsi:type="dcterms:W3CDTF">2018-10-09T17:19:32Z</dcterms:created>
  <dcterms:modified xsi:type="dcterms:W3CDTF">2018-10-12T16:52:52Z</dcterms:modified>
</cp:coreProperties>
</file>