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13" r:id="rId2"/>
    <p:sldId id="312" r:id="rId3"/>
    <p:sldId id="310" r:id="rId4"/>
    <p:sldId id="329" r:id="rId5"/>
    <p:sldId id="330" r:id="rId6"/>
    <p:sldId id="339" r:id="rId7"/>
    <p:sldId id="340" r:id="rId8"/>
    <p:sldId id="341" r:id="rId9"/>
    <p:sldId id="319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36" r:id="rId20"/>
    <p:sldId id="331" r:id="rId21"/>
    <p:sldId id="332" r:id="rId22"/>
    <p:sldId id="333" r:id="rId23"/>
    <p:sldId id="334" r:id="rId24"/>
    <p:sldId id="352" r:id="rId25"/>
    <p:sldId id="353" r:id="rId26"/>
    <p:sldId id="337" r:id="rId27"/>
    <p:sldId id="338" r:id="rId28"/>
    <p:sldId id="351" r:id="rId29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5">
          <p15:clr>
            <a:srgbClr val="A4A3A4"/>
          </p15:clr>
        </p15:guide>
        <p15:guide id="2" pos="7038">
          <p15:clr>
            <a:srgbClr val="A4A3A4"/>
          </p15:clr>
        </p15:guide>
        <p15:guide id="3" orient="horz" pos="40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7AD"/>
    <a:srgbClr val="941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深色样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75309" autoAdjust="0"/>
  </p:normalViewPr>
  <p:slideViewPr>
    <p:cSldViewPr snapToGrid="0">
      <p:cViewPr varScale="1">
        <p:scale>
          <a:sx n="87" d="100"/>
          <a:sy n="87" d="100"/>
        </p:scale>
        <p:origin x="1482" y="78"/>
      </p:cViewPr>
      <p:guideLst>
        <p:guide pos="75"/>
        <p:guide pos="7038"/>
        <p:guide orient="horz" pos="4088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62F17C3-B03A-3D4F-8088-67A8A241FE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80A687-4CCC-094B-833C-B8B4775170F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984AEF21-75FF-9B4B-95EE-6CDB96342F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C578CC86-33C4-BE41-8232-ED1B18D34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A88A55-0ED0-8F42-AAAE-2737A82C7D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2BAF06D-843E-4A4D-80E3-AB698E66A2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buFontTx/>
              <a:buNone/>
              <a:defRPr sz="1200"/>
            </a:lvl1pPr>
          </a:lstStyle>
          <a:p>
            <a:pPr>
              <a:defRPr/>
            </a:pPr>
            <a:fld id="{BE134A6A-7F4E-1E4A-8EEE-55025C3F5C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>
            <a:extLst>
              <a:ext uri="{FF2B5EF4-FFF2-40B4-BE49-F238E27FC236}">
                <a16:creationId xmlns:a16="http://schemas.microsoft.com/office/drawing/2014/main" id="{A875288E-617C-684B-A083-34EDE6FD6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>
            <a:extLst>
              <a:ext uri="{FF2B5EF4-FFF2-40B4-BE49-F238E27FC236}">
                <a16:creationId xmlns:a16="http://schemas.microsoft.com/office/drawing/2014/main" id="{F706A5D1-E27A-B243-9153-ECF6610FF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0" name="灯片编号占位符 3">
            <a:extLst>
              <a:ext uri="{FF2B5EF4-FFF2-40B4-BE49-F238E27FC236}">
                <a16:creationId xmlns:a16="http://schemas.microsoft.com/office/drawing/2014/main" id="{02209AF1-1201-484D-B180-511328A36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2BB55EBE-E4BF-944B-96C5-1BAF3B57170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929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605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47168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04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919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258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402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497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562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919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626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277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0859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3774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598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598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7453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322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>
            <a:extLst>
              <a:ext uri="{FF2B5EF4-FFF2-40B4-BE49-F238E27FC236}">
                <a16:creationId xmlns:a16="http://schemas.microsoft.com/office/drawing/2014/main" id="{A875288E-617C-684B-A083-34EDE6FD6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>
            <a:extLst>
              <a:ext uri="{FF2B5EF4-FFF2-40B4-BE49-F238E27FC236}">
                <a16:creationId xmlns:a16="http://schemas.microsoft.com/office/drawing/2014/main" id="{F706A5D1-E27A-B243-9153-ECF6610FF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0" name="灯片编号占位符 3">
            <a:extLst>
              <a:ext uri="{FF2B5EF4-FFF2-40B4-BE49-F238E27FC236}">
                <a16:creationId xmlns:a16="http://schemas.microsoft.com/office/drawing/2014/main" id="{02209AF1-1201-484D-B180-511328A36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fld id="{2BB55EBE-E4BF-944B-96C5-1BAF3B57170C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90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3014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7277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312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007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70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967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34A6A-7F4E-1E4A-8EEE-55025C3F5CCE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969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31571E-10EA-0A4F-8A77-E1A4FB09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D34480-BAEC-904D-B2FB-7E00B5AE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BCBC3A-21B1-AC41-BFB7-1D1FB01F3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D1101-4D5E-A84B-9E6F-6D8D2C8CA8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20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2A6B2C-CC5E-B547-8F2F-FC93005D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8F3A6E-5FC4-734B-96F3-915EE07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C9E250-DA3C-AC41-9391-5A90EBE6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4BD97-281D-A146-8DB9-328A66D557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65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1354E3-3E82-8E4F-B665-679520E79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D67CAB-7D97-A141-9177-2FA4EB51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1EB11E-0A31-9643-925E-54AD8CA8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16BBE-944D-D544-8D0D-DB3EA64BEF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23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A4A49B-CB3C-6A42-935A-D0803F920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B3F59F-A802-D04D-9CA4-16D92D5A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A8F759-C94E-004A-A0C3-BEB148613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9BA11-1552-E44F-81FF-936050557C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00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DD5C24-9AEA-8E4E-9B05-77DDEC099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5CD38-2B1D-A646-B784-1017033D8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65BE14-900C-3949-A21C-BAABC2D9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12DE6-FA6F-234E-A4EA-B089ADF2C9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76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6189E6B-5B22-3B4C-8087-E6B73F07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99A94EF8-48E1-5442-B74D-D522A96B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B6D39D75-C3D5-6345-8BFA-023ECEDF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6575B-0D0F-7C40-9A7D-29B1968968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26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604E2750-0F02-BA47-96C3-9D1E14054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6D76802-4FC8-F14D-87D4-04CCDFCC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27DB7461-1541-CB47-AB74-5350E8D0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C910-17C0-B243-A0A5-B9CF9B453DC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135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1F439B7F-49AC-A14C-B295-F25780E7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B80D129B-09A8-DF4E-9E4E-64DCEA4E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D0C18B0A-6600-E348-86B4-FEC863E1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540F3-F0AA-494C-AA94-860F6664B1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40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9259ED3F-2A9D-CA45-8AE6-7DAB620ED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83949500-A56A-6142-A89F-58E23FDC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F5F3A130-A87E-6646-9755-9230E960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6F32-FB14-CA43-8D5D-5CE09FFBEA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754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AA9C562C-BEA3-3E40-9FA7-1E5F4F804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0504D3E3-D9E8-3542-AD13-798D5A2E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CC93F76-97A1-ED46-921A-A0604903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44188-C17B-9248-A75A-BFE7DEF4C5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22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63E20EF-1117-5C42-8C9F-0726743D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070BEE31-20D4-824E-A663-25EB64503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4B793FC-CB22-F849-B033-97E01E82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40DD-849A-B24E-8C93-6F6C7FD37E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06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E2F80B2-0416-AD41-A698-F041E42070E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E8568D7A-EC45-A341-93B7-FCEFFC65384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84DCEB-916B-5846-9BEF-58E68929E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1E22AE-AF79-CE42-8956-54A5BDDA9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24EBAB-1FDE-E549-A1B2-93CD69D2D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EE22F33-A335-264A-9833-221D8D5A4C2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E4238EF-2E0A-B54B-ABB9-D5C34D65554E}"/>
              </a:ext>
            </a:extLst>
          </p:cNvPr>
          <p:cNvSpPr/>
          <p:nvPr/>
        </p:nvSpPr>
        <p:spPr>
          <a:xfrm>
            <a:off x="414338" y="392113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>
            <a:extLst>
              <a:ext uri="{FF2B5EF4-FFF2-40B4-BE49-F238E27FC236}">
                <a16:creationId xmlns:a16="http://schemas.microsoft.com/office/drawing/2014/main" id="{4C9A40CB-2742-0245-8E90-0322F49F959C}"/>
              </a:ext>
            </a:extLst>
          </p:cNvPr>
          <p:cNvSpPr/>
          <p:nvPr/>
        </p:nvSpPr>
        <p:spPr>
          <a:xfrm>
            <a:off x="414338" y="392113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B4668701-908D-484A-B9C7-5DD6321EA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819" y="2399343"/>
            <a:ext cx="8996362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 b="1" noProof="1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INFORMATION</a:t>
            </a:r>
            <a:r>
              <a:rPr lang="zh-CN" altLang="en-US" sz="3600" b="1" noProof="1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3600" b="1" noProof="1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BEHAVIOR</a:t>
            </a:r>
            <a:r>
              <a:rPr lang="zh-CN" altLang="en-US" sz="3600" b="1" noProof="1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3600" b="1" noProof="1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LANDSCAPE</a:t>
            </a:r>
            <a:endParaRPr lang="zh-CN" altLang="zh-CN" sz="3600" b="1" noProof="1">
              <a:solidFill>
                <a:srgbClr val="333E5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  <p:grpSp>
        <p:nvGrpSpPr>
          <p:cNvPr id="3078" name="组合 1">
            <a:extLst>
              <a:ext uri="{FF2B5EF4-FFF2-40B4-BE49-F238E27FC236}">
                <a16:creationId xmlns:a16="http://schemas.microsoft.com/office/drawing/2014/main" id="{542FC4FE-6B7F-974F-AEBA-35F1AD4790A3}"/>
              </a:ext>
            </a:extLst>
          </p:cNvPr>
          <p:cNvGrpSpPr>
            <a:grpSpLocks/>
          </p:cNvGrpSpPr>
          <p:nvPr/>
        </p:nvGrpSpPr>
        <p:grpSpPr bwMode="auto">
          <a:xfrm>
            <a:off x="8548688" y="2998788"/>
            <a:ext cx="3643312" cy="3859212"/>
            <a:chOff x="7329714" y="1706562"/>
            <a:chExt cx="4862286" cy="5151439"/>
          </a:xfrm>
        </p:grpSpPr>
        <p:sp>
          <p:nvSpPr>
            <p:cNvPr id="21" name="矩形 5">
              <a:extLst>
                <a:ext uri="{FF2B5EF4-FFF2-40B4-BE49-F238E27FC236}">
                  <a16:creationId xmlns:a16="http://schemas.microsoft.com/office/drawing/2014/main" id="{EFA881E6-167C-5F4C-81E5-218FDFB213DC}"/>
                </a:ext>
              </a:extLst>
            </p:cNvPr>
            <p:cNvSpPr/>
            <p:nvPr/>
          </p:nvSpPr>
          <p:spPr>
            <a:xfrm>
              <a:off x="9448357" y="4094744"/>
              <a:ext cx="915254" cy="639957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-1" fmla="*/ 0 w 914400"/>
                <a:gd name="connsiteY0-2" fmla="*/ 0 h 914400"/>
                <a:gd name="connsiteX1-3" fmla="*/ 914400 w 914400"/>
                <a:gd name="connsiteY1-4" fmla="*/ 0 h 914400"/>
                <a:gd name="connsiteX2-5" fmla="*/ 0 w 914400"/>
                <a:gd name="connsiteY2-6" fmla="*/ 914400 h 914400"/>
                <a:gd name="connsiteX3-7" fmla="*/ 0 w 914400"/>
                <a:gd name="connsiteY3-8" fmla="*/ 0 h 914400"/>
                <a:gd name="connsiteX0-9" fmla="*/ 0 w 914400"/>
                <a:gd name="connsiteY0-10" fmla="*/ 0 h 638629"/>
                <a:gd name="connsiteX1-11" fmla="*/ 914400 w 914400"/>
                <a:gd name="connsiteY1-12" fmla="*/ 0 h 638629"/>
                <a:gd name="connsiteX2-13" fmla="*/ 551543 w 914400"/>
                <a:gd name="connsiteY2-14" fmla="*/ 638629 h 638629"/>
                <a:gd name="connsiteX3-15" fmla="*/ 0 w 914400"/>
                <a:gd name="connsiteY3-16" fmla="*/ 0 h 6386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14400" h="638629">
                  <a:moveTo>
                    <a:pt x="0" y="0"/>
                  </a:moveTo>
                  <a:lnTo>
                    <a:pt x="914400" y="0"/>
                  </a:lnTo>
                  <a:lnTo>
                    <a:pt x="551543" y="6386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直角三角形 21">
              <a:extLst>
                <a:ext uri="{FF2B5EF4-FFF2-40B4-BE49-F238E27FC236}">
                  <a16:creationId xmlns:a16="http://schemas.microsoft.com/office/drawing/2014/main" id="{256D0F6D-9077-EC4D-9729-389CA446C10B}"/>
                </a:ext>
              </a:extLst>
            </p:cNvPr>
            <p:cNvSpPr/>
            <p:nvPr/>
          </p:nvSpPr>
          <p:spPr bwMode="auto">
            <a:xfrm rot="16200000">
              <a:off x="7185138" y="1851139"/>
              <a:ext cx="5151439" cy="4862286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5" name="直角三角形 24">
              <a:extLst>
                <a:ext uri="{FF2B5EF4-FFF2-40B4-BE49-F238E27FC236}">
                  <a16:creationId xmlns:a16="http://schemas.microsoft.com/office/drawing/2014/main" id="{830483E4-AC51-B340-AE7F-6B3D94A00025}"/>
                </a:ext>
              </a:extLst>
            </p:cNvPr>
            <p:cNvSpPr/>
            <p:nvPr/>
          </p:nvSpPr>
          <p:spPr bwMode="auto">
            <a:xfrm rot="16200000">
              <a:off x="7484925" y="2150926"/>
              <a:ext cx="5151439" cy="4262711"/>
            </a:xfrm>
            <a:prstGeom prst="rtTriangle">
              <a:avLst/>
            </a:prstGeom>
            <a:solidFill>
              <a:srgbClr val="333E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08ADCBF7-04C1-B048-9485-399D1EB84073}"/>
                </a:ext>
              </a:extLst>
            </p:cNvPr>
            <p:cNvSpPr/>
            <p:nvPr/>
          </p:nvSpPr>
          <p:spPr bwMode="auto">
            <a:xfrm>
              <a:off x="9448357" y="3126334"/>
              <a:ext cx="2743643" cy="972649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0" name="矩形 7">
            <a:extLst>
              <a:ext uri="{FF2B5EF4-FFF2-40B4-BE49-F238E27FC236}">
                <a16:creationId xmlns:a16="http://schemas.microsoft.com/office/drawing/2014/main" id="{6CB3A3E6-27D3-0C46-AD58-4EB8C1F36600}"/>
              </a:ext>
            </a:extLst>
          </p:cNvPr>
          <p:cNvSpPr/>
          <p:nvPr/>
        </p:nvSpPr>
        <p:spPr>
          <a:xfrm>
            <a:off x="1338263" y="841375"/>
            <a:ext cx="650875" cy="366713"/>
          </a:xfrm>
          <a:custGeom>
            <a:avLst/>
            <a:gdLst>
              <a:gd name="connsiteX0" fmla="*/ 0 w 650194"/>
              <a:gd name="connsiteY0" fmla="*/ 0 h 365624"/>
              <a:gd name="connsiteX1" fmla="*/ 650194 w 650194"/>
              <a:gd name="connsiteY1" fmla="*/ 0 h 365624"/>
              <a:gd name="connsiteX2" fmla="*/ 650194 w 650194"/>
              <a:gd name="connsiteY2" fmla="*/ 365624 h 365624"/>
              <a:gd name="connsiteX3" fmla="*/ 0 w 650194"/>
              <a:gd name="connsiteY3" fmla="*/ 365624 h 365624"/>
              <a:gd name="connsiteX4" fmla="*/ 0 w 650194"/>
              <a:gd name="connsiteY4" fmla="*/ 0 h 365624"/>
              <a:gd name="connsiteX0-1" fmla="*/ 0 w 650194"/>
              <a:gd name="connsiteY0-2" fmla="*/ 0 h 365624"/>
              <a:gd name="connsiteX1-3" fmla="*/ 223474 w 650194"/>
              <a:gd name="connsiteY1-4" fmla="*/ 52251 h 365624"/>
              <a:gd name="connsiteX2-5" fmla="*/ 650194 w 650194"/>
              <a:gd name="connsiteY2-6" fmla="*/ 365624 h 365624"/>
              <a:gd name="connsiteX3-7" fmla="*/ 0 w 650194"/>
              <a:gd name="connsiteY3-8" fmla="*/ 365624 h 365624"/>
              <a:gd name="connsiteX4-9" fmla="*/ 0 w 650194"/>
              <a:gd name="connsiteY4-10" fmla="*/ 0 h 3656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50194" h="365624">
                <a:moveTo>
                  <a:pt x="0" y="0"/>
                </a:moveTo>
                <a:lnTo>
                  <a:pt x="223474" y="52251"/>
                </a:lnTo>
                <a:lnTo>
                  <a:pt x="650194" y="365624"/>
                </a:lnTo>
                <a:lnTo>
                  <a:pt x="0" y="365624"/>
                </a:lnTo>
                <a:lnTo>
                  <a:pt x="0" y="0"/>
                </a:lnTo>
                <a:close/>
              </a:path>
            </a:pathLst>
          </a:custGeom>
          <a:solidFill>
            <a:srgbClr val="70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" name="直角三角形 30">
            <a:extLst>
              <a:ext uri="{FF2B5EF4-FFF2-40B4-BE49-F238E27FC236}">
                <a16:creationId xmlns:a16="http://schemas.microsoft.com/office/drawing/2014/main" id="{F42CAFB2-DA38-234F-A471-EB81585AC130}"/>
              </a:ext>
            </a:extLst>
          </p:cNvPr>
          <p:cNvSpPr/>
          <p:nvPr/>
        </p:nvSpPr>
        <p:spPr bwMode="auto">
          <a:xfrm rot="16200000" flipH="1" flipV="1">
            <a:off x="381000" y="-381000"/>
            <a:ext cx="2441575" cy="3203575"/>
          </a:xfrm>
          <a:prstGeom prst="rtTriangle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2" name="直角三角形 31">
            <a:extLst>
              <a:ext uri="{FF2B5EF4-FFF2-40B4-BE49-F238E27FC236}">
                <a16:creationId xmlns:a16="http://schemas.microsoft.com/office/drawing/2014/main" id="{E833F198-9BE1-7A4D-91FD-034BD0E19339}"/>
              </a:ext>
            </a:extLst>
          </p:cNvPr>
          <p:cNvSpPr/>
          <p:nvPr/>
        </p:nvSpPr>
        <p:spPr bwMode="auto">
          <a:xfrm rot="16200000" flipH="1" flipV="1">
            <a:off x="212725" y="-212725"/>
            <a:ext cx="2441575" cy="2867025"/>
          </a:xfrm>
          <a:prstGeom prst="rtTriangle">
            <a:avLst/>
          </a:prstGeom>
          <a:solidFill>
            <a:srgbClr val="33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2143C642-CC21-9847-8D2F-D30E4D244047}"/>
              </a:ext>
            </a:extLst>
          </p:cNvPr>
          <p:cNvSpPr/>
          <p:nvPr/>
        </p:nvSpPr>
        <p:spPr bwMode="auto">
          <a:xfrm flipH="1" flipV="1">
            <a:off x="0" y="1208088"/>
            <a:ext cx="1989138" cy="487362"/>
          </a:xfrm>
          <a:custGeom>
            <a:avLst/>
            <a:gdLst>
              <a:gd name="connsiteX0" fmla="*/ 1096142 w 2767115"/>
              <a:gd name="connsiteY0" fmla="*/ 0 h 969423"/>
              <a:gd name="connsiteX1" fmla="*/ 2767115 w 2767115"/>
              <a:gd name="connsiteY1" fmla="*/ 0 h 969423"/>
              <a:gd name="connsiteX2" fmla="*/ 2767115 w 2767115"/>
              <a:gd name="connsiteY2" fmla="*/ 969423 h 969423"/>
              <a:gd name="connsiteX3" fmla="*/ 0 w 2767115"/>
              <a:gd name="connsiteY3" fmla="*/ 969423 h 969423"/>
              <a:gd name="connsiteX0-1" fmla="*/ 1072330 w 2743303"/>
              <a:gd name="connsiteY0-2" fmla="*/ 0 h 974185"/>
              <a:gd name="connsiteX1-3" fmla="*/ 2743303 w 2743303"/>
              <a:gd name="connsiteY1-4" fmla="*/ 0 h 974185"/>
              <a:gd name="connsiteX2-5" fmla="*/ 2743303 w 2743303"/>
              <a:gd name="connsiteY2-6" fmla="*/ 969423 h 974185"/>
              <a:gd name="connsiteX3-7" fmla="*/ 0 w 2743303"/>
              <a:gd name="connsiteY3-8" fmla="*/ 974185 h 974185"/>
              <a:gd name="connsiteX4" fmla="*/ 1072330 w 2743303"/>
              <a:gd name="connsiteY4" fmla="*/ 0 h 974185"/>
              <a:gd name="connsiteX0-9" fmla="*/ 1096142 w 2743303"/>
              <a:gd name="connsiteY0-10" fmla="*/ 0 h 974185"/>
              <a:gd name="connsiteX1-11" fmla="*/ 2743303 w 2743303"/>
              <a:gd name="connsiteY1-12" fmla="*/ 0 h 974185"/>
              <a:gd name="connsiteX2-13" fmla="*/ 2743303 w 2743303"/>
              <a:gd name="connsiteY2-14" fmla="*/ 969423 h 974185"/>
              <a:gd name="connsiteX3-15" fmla="*/ 0 w 2743303"/>
              <a:gd name="connsiteY3-16" fmla="*/ 974185 h 974185"/>
              <a:gd name="connsiteX4-17" fmla="*/ 1096142 w 2743303"/>
              <a:gd name="connsiteY4-18" fmla="*/ 0 h 9741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2743303" h="974185">
                <a:moveTo>
                  <a:pt x="1096142" y="0"/>
                </a:moveTo>
                <a:lnTo>
                  <a:pt x="2743303" y="0"/>
                </a:lnTo>
                <a:lnTo>
                  <a:pt x="2743303" y="969423"/>
                </a:lnTo>
                <a:lnTo>
                  <a:pt x="0" y="974185"/>
                </a:lnTo>
                <a:lnTo>
                  <a:pt x="1096142" y="0"/>
                </a:lnTo>
                <a:close/>
              </a:path>
            </a:pathLst>
          </a:custGeom>
          <a:solidFill>
            <a:srgbClr val="950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0588254-C0F7-1348-B316-183ADB48E7B9}"/>
              </a:ext>
            </a:extLst>
          </p:cNvPr>
          <p:cNvSpPr txBox="1"/>
          <p:nvPr/>
        </p:nvSpPr>
        <p:spPr>
          <a:xfrm>
            <a:off x="942006" y="3427155"/>
            <a:ext cx="10222088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Liuxing</a:t>
            </a:r>
            <a:r>
              <a:rPr lang="zh-CN" altLang="en-US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Lu,</a:t>
            </a:r>
            <a:r>
              <a:rPr lang="zh-CN" altLang="en-US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Yu</a:t>
            </a:r>
            <a:r>
              <a:rPr lang="zh-CN" altLang="en-US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Shi</a:t>
            </a:r>
          </a:p>
          <a:p>
            <a:pPr algn="ctr">
              <a:lnSpc>
                <a:spcPct val="150000"/>
              </a:lnSpc>
            </a:pPr>
            <a:r>
              <a:rPr lang="en-US" altLang="zh-CN" sz="2000" kern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School</a:t>
            </a:r>
            <a:r>
              <a:rPr lang="zh-CN" altLang="en-US" sz="2000" kern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zh-CN" sz="2000" kern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of</a:t>
            </a:r>
            <a:r>
              <a:rPr lang="zh-CN" altLang="en-US" sz="2000" kern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zh-CN" sz="2000" kern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Information</a:t>
            </a:r>
            <a:r>
              <a:rPr lang="zh-CN" altLang="en-US" sz="2000" kern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zh-CN" sz="2000" kern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Management</a:t>
            </a:r>
            <a:r>
              <a:rPr lang="zh-CN" altLang="en-US" sz="2000" kern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zh-CN" sz="2000" kern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| Wuhan</a:t>
            </a:r>
            <a:r>
              <a:rPr lang="zh-CN" altLang="en-US" sz="2000" kern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zh-CN" sz="2000" kern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University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9E22741-1C6B-F74C-BECE-2BB37D966EFA}"/>
              </a:ext>
            </a:extLst>
          </p:cNvPr>
          <p:cNvSpPr txBox="1"/>
          <p:nvPr/>
        </p:nvSpPr>
        <p:spPr>
          <a:xfrm>
            <a:off x="5264258" y="22781"/>
            <a:ext cx="692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Brown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Information,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Texas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27C916A-398E-A44E-B564-A3ECF50316C8}"/>
              </a:ext>
            </a:extLst>
          </p:cNvPr>
          <p:cNvSpPr txBox="1"/>
          <p:nvPr/>
        </p:nvSpPr>
        <p:spPr>
          <a:xfrm>
            <a:off x="4860186" y="5564191"/>
            <a:ext cx="692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kumimoji="1" lang="zh-CN" altLang="en-US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3759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Information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behavior</a:t>
            </a:r>
            <a:endParaRPr lang="zh-CN" altLang="en-US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D630AA6-41DC-6149-B426-16B09179A923}"/>
              </a:ext>
            </a:extLst>
          </p:cNvPr>
          <p:cNvSpPr txBox="1"/>
          <p:nvPr/>
        </p:nvSpPr>
        <p:spPr>
          <a:xfrm>
            <a:off x="1116711" y="1673849"/>
            <a:ext cx="9710603" cy="958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 totality of human behavior in relation to sources and channels of information, including both active and passive information seeking, and information use.</a:t>
            </a:r>
            <a:endParaRPr kumimoji="1" lang="zh-CN" altLang="en-U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114AA91-16C4-BB4D-98AC-0ED65384F636}"/>
              </a:ext>
            </a:extLst>
          </p:cNvPr>
          <p:cNvSpPr/>
          <p:nvPr/>
        </p:nvSpPr>
        <p:spPr>
          <a:xfrm>
            <a:off x="9025748" y="2643605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(Wilson, 2000)</a:t>
            </a:r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79B8EBA-6BFF-4444-B132-FD29E7FA4E36}"/>
              </a:ext>
            </a:extLst>
          </p:cNvPr>
          <p:cNvSpPr txBox="1"/>
          <p:nvPr/>
        </p:nvSpPr>
        <p:spPr>
          <a:xfrm>
            <a:off x="1116711" y="3045860"/>
            <a:ext cx="9710603" cy="1420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 term used to describe the many ways in which human beings interact with information, in particular, the ways in which people seek and utilize information.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Focusing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“the human relationship to information”.</a:t>
            </a:r>
            <a:endParaRPr kumimoji="1" lang="zh-CN" altLang="en-U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833BBA7-E612-F743-ABDD-512FCFE10D1F}"/>
              </a:ext>
            </a:extLst>
          </p:cNvPr>
          <p:cNvSpPr/>
          <p:nvPr/>
        </p:nvSpPr>
        <p:spPr>
          <a:xfrm>
            <a:off x="9025748" y="409678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(Bates, 2010)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14793FA-2B3D-6E47-B3F3-1B403DB30ECE}"/>
              </a:ext>
            </a:extLst>
          </p:cNvPr>
          <p:cNvSpPr txBox="1"/>
          <p:nvPr/>
        </p:nvSpPr>
        <p:spPr>
          <a:xfrm>
            <a:off x="1116710" y="4819961"/>
            <a:ext cx="10104062" cy="958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 totality of all the activities that take place while searching, seeking, encountering, retrieving, processing, integrating, and using information. </a:t>
            </a:r>
            <a:endParaRPr kumimoji="1" lang="zh-CN" altLang="en-U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2CDBAB9-3557-2945-AF5E-EA6D1038FD06}"/>
              </a:ext>
            </a:extLst>
          </p:cNvPr>
          <p:cNvSpPr/>
          <p:nvPr/>
        </p:nvSpPr>
        <p:spPr>
          <a:xfrm>
            <a:off x="8538435" y="5377046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(Spink and Cole, 2004)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580732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3759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Information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behavior</a:t>
            </a:r>
            <a:endParaRPr lang="zh-CN" altLang="en-US" sz="28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7FF9BF7-D9B0-1142-9989-5E43CB39F8A8}"/>
              </a:ext>
            </a:extLst>
          </p:cNvPr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">
            <a:off x="1543645" y="1135904"/>
            <a:ext cx="7975755" cy="5054482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D0D4E9D5-F889-C14F-8880-953FAA3DBB45}"/>
              </a:ext>
            </a:extLst>
          </p:cNvPr>
          <p:cNvSpPr/>
          <p:nvPr/>
        </p:nvSpPr>
        <p:spPr>
          <a:xfrm>
            <a:off x="6181095" y="5955385"/>
            <a:ext cx="4874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Wilson’s</a:t>
            </a:r>
            <a:r>
              <a:rPr kumimoji="1" lang="zh-CN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kumimoji="1" lang="zh-CN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1" lang="zh-CN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r>
              <a:rPr kumimoji="1" lang="zh-CN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(1981)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805926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3759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Information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behavior</a:t>
            </a:r>
            <a:endParaRPr lang="zh-CN" altLang="en-US" sz="28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0D4E9D5-F889-C14F-8880-953FAA3DBB45}"/>
              </a:ext>
            </a:extLst>
          </p:cNvPr>
          <p:cNvSpPr/>
          <p:nvPr/>
        </p:nvSpPr>
        <p:spPr>
          <a:xfrm>
            <a:off x="7057460" y="6028773"/>
            <a:ext cx="472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Wilson’s</a:t>
            </a:r>
            <a:r>
              <a:rPr kumimoji="1" lang="zh-CN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1996</a:t>
            </a:r>
            <a:r>
              <a:rPr kumimoji="1" lang="zh-CN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kumimoji="1" lang="zh-CN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1" lang="zh-CN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414462E-8DC6-D44C-901A-60EB9D21530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1817293" y="1044336"/>
            <a:ext cx="7531380" cy="523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613712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3759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Information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behavior</a:t>
            </a:r>
            <a:endParaRPr lang="zh-CN" altLang="en-US" sz="28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9B72C58-B2DB-224C-8A4B-73D15087B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666" y="1254923"/>
            <a:ext cx="10440668" cy="452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209076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3759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Information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behavior</a:t>
            </a:r>
            <a:endParaRPr lang="zh-CN" altLang="en-US" sz="28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07526EC-6139-2F4E-BA26-3210DCE8532C}"/>
              </a:ext>
            </a:extLst>
          </p:cNvPr>
          <p:cNvSpPr/>
          <p:nvPr/>
        </p:nvSpPr>
        <p:spPr>
          <a:xfrm>
            <a:off x="1397329" y="1532755"/>
            <a:ext cx="9397342" cy="3266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 term to describe individuals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interact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(e.g.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need,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seek,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give,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contexts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(e.g.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everyday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living,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schools,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workplace).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endParaRPr kumimoji="1"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Involved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people’s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cognitive,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physical,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affective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factors.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endParaRPr kumimoji="1"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(LIS)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interaction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info,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users’</a:t>
            </a:r>
            <a:r>
              <a:rPr kumimoji="1" lang="zh-CN" alt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behavior)</a:t>
            </a:r>
          </a:p>
        </p:txBody>
      </p:sp>
    </p:spTree>
    <p:extLst>
      <p:ext uri="{BB962C8B-B14F-4D97-AF65-F5344CB8AC3E}">
        <p14:creationId xmlns:p14="http://schemas.microsoft.com/office/powerpoint/2010/main" val="301844588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4902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Hotspots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&amp;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research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trends</a:t>
            </a:r>
            <a:endParaRPr lang="zh-CN" altLang="en-US" sz="2800" dirty="0"/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36D16F3F-CA24-8C49-A28E-DDEB66652291}"/>
              </a:ext>
            </a:extLst>
          </p:cNvPr>
          <p:cNvSpPr/>
          <p:nvPr/>
        </p:nvSpPr>
        <p:spPr>
          <a:xfrm>
            <a:off x="2051133" y="2349693"/>
            <a:ext cx="2815336" cy="27741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Contexts</a:t>
            </a:r>
            <a:endParaRPr kumimoji="1" lang="zh-CN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饼形 3">
            <a:extLst>
              <a:ext uri="{FF2B5EF4-FFF2-40B4-BE49-F238E27FC236}">
                <a16:creationId xmlns:a16="http://schemas.microsoft.com/office/drawing/2014/main" id="{69155951-2E51-5F45-A368-22817FA7DC67}"/>
              </a:ext>
            </a:extLst>
          </p:cNvPr>
          <p:cNvSpPr/>
          <p:nvPr/>
        </p:nvSpPr>
        <p:spPr>
          <a:xfrm>
            <a:off x="2051133" y="2349692"/>
            <a:ext cx="2815334" cy="2797417"/>
          </a:xfrm>
          <a:prstGeom prst="pie">
            <a:avLst>
              <a:gd name="adj1" fmla="val 10852713"/>
              <a:gd name="adj2" fmla="val 1619999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ArchUp">
              <a:avLst>
                <a:gd name="adj" fmla="val 11108780"/>
              </a:avLst>
            </a:prstTxWarp>
            <a:noAutofit/>
          </a:bodyPr>
          <a:lstStyle/>
          <a:p>
            <a:endParaRPr kumimoji="1" lang="en-US" altLang="zh-C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zh-C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endParaRPr kumimoji="1" lang="zh-CN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同心圆 12">
            <a:extLst>
              <a:ext uri="{FF2B5EF4-FFF2-40B4-BE49-F238E27FC236}">
                <a16:creationId xmlns:a16="http://schemas.microsoft.com/office/drawing/2014/main" id="{54BF07B8-E6BF-CA42-ADFD-2195C41324C9}"/>
              </a:ext>
            </a:extLst>
          </p:cNvPr>
          <p:cNvSpPr/>
          <p:nvPr/>
        </p:nvSpPr>
        <p:spPr>
          <a:xfrm>
            <a:off x="994569" y="1305311"/>
            <a:ext cx="4928461" cy="4862959"/>
          </a:xfrm>
          <a:prstGeom prst="donut">
            <a:avLst>
              <a:gd name="adj" fmla="val 21858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Circle">
              <a:avLst/>
            </a:prstTxWarp>
            <a:noAutofit/>
          </a:bodyPr>
          <a:lstStyle/>
          <a:p>
            <a:pPr algn="ctr"/>
            <a:r>
              <a:rPr kumimoji="1" lang="zh-CN" alt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1" lang="en-US" altLang="zh-CN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children,</a:t>
            </a:r>
            <a:r>
              <a:rPr kumimoji="1" lang="zh-CN" alt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senior,</a:t>
            </a:r>
            <a:r>
              <a:rPr kumimoji="1" lang="zh-CN" alt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kumimoji="1" lang="zh-CN" alt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students,</a:t>
            </a:r>
            <a:r>
              <a:rPr kumimoji="1" lang="zh-CN" alt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librarians,</a:t>
            </a:r>
            <a:r>
              <a:rPr kumimoji="1" lang="zh-CN" alt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immigration,</a:t>
            </a:r>
            <a:r>
              <a:rPr kumimoji="1" lang="zh-CN" alt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</a:t>
            </a:r>
            <a:r>
              <a:rPr kumimoji="1" lang="zh-CN" alt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engineers,</a:t>
            </a:r>
            <a:r>
              <a:rPr kumimoji="1" lang="zh-CN" alt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homeless</a:t>
            </a:r>
            <a:r>
              <a:rPr kumimoji="1" lang="zh-CN" alt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people,</a:t>
            </a:r>
            <a:r>
              <a:rPr kumimoji="1" lang="zh-CN" altLang="en-US" sz="6600" b="1" dirty="0">
                <a:solidFill>
                  <a:schemeClr val="tx1"/>
                </a:solidFill>
              </a:rPr>
              <a:t> </a:t>
            </a:r>
            <a:r>
              <a:rPr kumimoji="1" lang="en-US" altLang="zh-CN" sz="6600" b="1" dirty="0">
                <a:solidFill>
                  <a:schemeClr val="tx1"/>
                </a:solidFill>
              </a:rPr>
              <a:t>LGBTQ,</a:t>
            </a:r>
            <a:r>
              <a:rPr kumimoji="1" lang="zh-CN" altLang="en-US" sz="6600" b="1" dirty="0">
                <a:solidFill>
                  <a:schemeClr val="tx1"/>
                </a:solidFill>
              </a:rPr>
              <a:t> </a:t>
            </a:r>
            <a:r>
              <a:rPr kumimoji="1" lang="en-US" altLang="zh-CN" sz="6600" b="1" dirty="0">
                <a:solidFill>
                  <a:schemeClr val="tx1"/>
                </a:solidFill>
              </a:rPr>
              <a:t>etc.</a:t>
            </a:r>
            <a:endParaRPr kumimoji="1" lang="zh-CN" altLang="en-US" sz="6600" b="1" dirty="0">
              <a:solidFill>
                <a:schemeClr val="tx1"/>
              </a:solidFill>
            </a:endParaRPr>
          </a:p>
        </p:txBody>
      </p:sp>
      <p:sp>
        <p:nvSpPr>
          <p:cNvPr id="31" name="饼形 30">
            <a:extLst>
              <a:ext uri="{FF2B5EF4-FFF2-40B4-BE49-F238E27FC236}">
                <a16:creationId xmlns:a16="http://schemas.microsoft.com/office/drawing/2014/main" id="{C7F7F4A4-8DDD-F74C-8811-346460C9274D}"/>
              </a:ext>
            </a:extLst>
          </p:cNvPr>
          <p:cNvSpPr/>
          <p:nvPr/>
        </p:nvSpPr>
        <p:spPr>
          <a:xfrm rot="5400000">
            <a:off x="2042168" y="2363956"/>
            <a:ext cx="2815334" cy="2797417"/>
          </a:xfrm>
          <a:prstGeom prst="pie">
            <a:avLst>
              <a:gd name="adj1" fmla="val 10852713"/>
              <a:gd name="adj2" fmla="val 1619999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ArchUp">
              <a:avLst>
                <a:gd name="adj" fmla="val 11108780"/>
              </a:avLst>
            </a:prstTxWarp>
            <a:noAutofit/>
          </a:bodyPr>
          <a:lstStyle/>
          <a:p>
            <a:endParaRPr kumimoji="1" lang="en-US" altLang="zh-C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zh-C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kumimoji="1" lang="zh-CN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饼形 32">
            <a:extLst>
              <a:ext uri="{FF2B5EF4-FFF2-40B4-BE49-F238E27FC236}">
                <a16:creationId xmlns:a16="http://schemas.microsoft.com/office/drawing/2014/main" id="{7395762A-6116-A740-BCAB-52D0A7CB2904}"/>
              </a:ext>
            </a:extLst>
          </p:cNvPr>
          <p:cNvSpPr/>
          <p:nvPr/>
        </p:nvSpPr>
        <p:spPr>
          <a:xfrm rot="10800000">
            <a:off x="2051124" y="2335427"/>
            <a:ext cx="2815334" cy="2797417"/>
          </a:xfrm>
          <a:prstGeom prst="pie">
            <a:avLst>
              <a:gd name="adj1" fmla="val 10852713"/>
              <a:gd name="adj2" fmla="val 1619999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ArchUp">
              <a:avLst>
                <a:gd name="adj" fmla="val 11108780"/>
              </a:avLst>
            </a:prstTxWarp>
            <a:noAutofit/>
          </a:bodyPr>
          <a:lstStyle/>
          <a:p>
            <a:r>
              <a:rPr kumimoji="1" lang="en-US" altLang="zh-C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</a:t>
            </a:r>
            <a:endParaRPr kumimoji="1" lang="zh-CN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饼形 33">
            <a:extLst>
              <a:ext uri="{FF2B5EF4-FFF2-40B4-BE49-F238E27FC236}">
                <a16:creationId xmlns:a16="http://schemas.microsoft.com/office/drawing/2014/main" id="{4B2742DC-CFE3-F24D-9646-3A65986621CB}"/>
              </a:ext>
            </a:extLst>
          </p:cNvPr>
          <p:cNvSpPr/>
          <p:nvPr/>
        </p:nvSpPr>
        <p:spPr>
          <a:xfrm rot="16200000">
            <a:off x="2051131" y="2335428"/>
            <a:ext cx="2815334" cy="2797417"/>
          </a:xfrm>
          <a:prstGeom prst="pie">
            <a:avLst>
              <a:gd name="adj1" fmla="val 10852713"/>
              <a:gd name="adj2" fmla="val 16199999"/>
            </a:avLst>
          </a:prstGeom>
          <a:solidFill>
            <a:srgbClr val="FB97AD"/>
          </a:solidFill>
          <a:ln>
            <a:solidFill>
              <a:srgbClr val="FB97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ArchUp">
              <a:avLst>
                <a:gd name="adj" fmla="val 11108780"/>
              </a:avLst>
            </a:prstTxWarp>
            <a:noAutofit/>
          </a:bodyPr>
          <a:lstStyle/>
          <a:p>
            <a:endParaRPr kumimoji="1" lang="en-US" altLang="zh-C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zh-CN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endParaRPr kumimoji="1" lang="zh-CN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807D762-4627-A34A-89CE-56BA3C459C69}"/>
              </a:ext>
            </a:extLst>
          </p:cNvPr>
          <p:cNvSpPr txBox="1"/>
          <p:nvPr/>
        </p:nvSpPr>
        <p:spPr>
          <a:xfrm>
            <a:off x="6231657" y="1516355"/>
            <a:ext cx="5237378" cy="4190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seeking</a:t>
            </a:r>
            <a:r>
              <a:rPr kumimoji="1"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r>
              <a:rPr kumimoji="1"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(ISB)</a:t>
            </a:r>
          </a:p>
          <a:p>
            <a:pPr>
              <a:lnSpc>
                <a:spcPct val="150000"/>
              </a:lnSpc>
            </a:pP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mobile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seeking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(multi-device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search),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collaborative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seeking,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seeking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websites.</a:t>
            </a:r>
          </a:p>
          <a:p>
            <a:pPr>
              <a:lnSpc>
                <a:spcPct val="150000"/>
              </a:lnSpc>
            </a:pP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ISB,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ISB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(devices,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users’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emotions,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difficulties,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etc.),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ISB</a:t>
            </a:r>
          </a:p>
          <a:p>
            <a:pPr>
              <a:lnSpc>
                <a:spcPct val="150000"/>
              </a:lnSpc>
            </a:pPr>
            <a:endParaRPr kumimoji="1"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449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 animBg="1"/>
      <p:bldP spid="31" grpId="0" animBg="1"/>
      <p:bldP spid="33" grpId="0" animBg="1"/>
      <p:bldP spid="34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5517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Theories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&amp;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models/frameworks</a:t>
            </a:r>
            <a:endParaRPr lang="zh-CN" altLang="en-US" sz="28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E1F381A-55BE-DE40-B615-0318DFC53945}"/>
              </a:ext>
            </a:extLst>
          </p:cNvPr>
          <p:cNvSpPr txBox="1"/>
          <p:nvPr/>
        </p:nvSpPr>
        <p:spPr>
          <a:xfrm>
            <a:off x="994569" y="1547748"/>
            <a:ext cx="10520645" cy="465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kumimoji="1"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kumimoji="1"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pPr>
              <a:lnSpc>
                <a:spcPct val="150000"/>
              </a:lnSpc>
            </a:pP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Wilson’s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(Wilson,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1981;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Wilson,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1996)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 err="1">
                <a:latin typeface="Arial" panose="020B0604020202020204" pitchFamily="34" charset="0"/>
                <a:cs typeface="Arial" panose="020B0604020202020204" pitchFamily="34" charset="0"/>
              </a:rPr>
              <a:t>Kuhlthau’s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model of the Information Search Process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(ISP)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zh-CN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Kuhlthau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1988)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Berry-picking principle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(Bates,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1989)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foraging theory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zh-CN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Savolainen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2017);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Sense-making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zh-CN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Savolainen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2014;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Zhang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al.,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2008)</a:t>
            </a:r>
          </a:p>
          <a:p>
            <a:pPr>
              <a:lnSpc>
                <a:spcPct val="150000"/>
              </a:lnSpc>
            </a:pPr>
            <a:endParaRPr kumimoji="1"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</a:p>
          <a:p>
            <a:pPr>
              <a:lnSpc>
                <a:spcPct val="150000"/>
              </a:lnSpc>
            </a:pP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Social cognitive theory (SCT)/Social learning theory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(Jean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al.,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2018;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Moring,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2016)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Theory of selective exposure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(Dali,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2018)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Appraisal theories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zh-CN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Savolainen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Expectancy-value theory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zh-CN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Savolainen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1251446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5517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Theories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&amp;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models/frameworks</a:t>
            </a:r>
            <a:endParaRPr lang="zh-CN" altLang="en-US" sz="28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E1F381A-55BE-DE40-B615-0318DFC53945}"/>
              </a:ext>
            </a:extLst>
          </p:cNvPr>
          <p:cNvSpPr txBox="1"/>
          <p:nvPr/>
        </p:nvSpPr>
        <p:spPr>
          <a:xfrm>
            <a:off x="994569" y="1669803"/>
            <a:ext cx="9900739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Sociology</a:t>
            </a:r>
          </a:p>
          <a:p>
            <a:pPr>
              <a:lnSpc>
                <a:spcPct val="150000"/>
              </a:lnSpc>
            </a:pP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Practice theory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zh-CN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Gorichanaz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2018)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altLang="zh-CN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pPr>
              <a:lnSpc>
                <a:spcPct val="150000"/>
              </a:lnSpc>
            </a:pP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Bruner’s (1966) theory of instruction;</a:t>
            </a:r>
          </a:p>
          <a:p>
            <a:pPr>
              <a:lnSpc>
                <a:spcPct val="150000"/>
              </a:lnSpc>
            </a:pP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kumimoji="1"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Journalism, media studies and communication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Critical and cultural theory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zh-CN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Ocepek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2018)</a:t>
            </a:r>
            <a:endParaRPr kumimoji="1" lang="zh-CN" alt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39916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E1F381A-55BE-DE40-B615-0318DFC53945}"/>
              </a:ext>
            </a:extLst>
          </p:cNvPr>
          <p:cNvSpPr txBox="1"/>
          <p:nvPr/>
        </p:nvSpPr>
        <p:spPr>
          <a:xfrm>
            <a:off x="994569" y="1209711"/>
            <a:ext cx="10536965" cy="5113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Mix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(qualitative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quantitative)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endParaRPr kumimoji="1"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>
              <a:lnSpc>
                <a:spcPct val="150000"/>
              </a:lnSpc>
            </a:pP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questionnaires,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interviews</a:t>
            </a:r>
          </a:p>
          <a:p>
            <a:pPr>
              <a:lnSpc>
                <a:spcPct val="150000"/>
              </a:lnSpc>
            </a:pP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experiments,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think-aloud,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eye-tracking,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collection,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world mapping,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screen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recording</a:t>
            </a:r>
          </a:p>
          <a:p>
            <a:pPr>
              <a:lnSpc>
                <a:spcPct val="150000"/>
              </a:lnSpc>
            </a:pPr>
            <a:endParaRPr kumimoji="1"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>
              <a:lnSpc>
                <a:spcPct val="150000"/>
              </a:lnSpc>
            </a:pP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statistic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(descriptive,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regression,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etc.)</a:t>
            </a:r>
          </a:p>
          <a:p>
            <a:pPr>
              <a:lnSpc>
                <a:spcPct val="150000"/>
              </a:lnSpc>
            </a:pP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analysis,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endParaRPr kumimoji="1"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55558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4902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Hotspots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&amp;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research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trends</a:t>
            </a:r>
            <a:endParaRPr lang="zh-CN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68AFC77-BBA0-4ACE-AE73-AF51D3B49673}"/>
              </a:ext>
            </a:extLst>
          </p:cNvPr>
          <p:cNvSpPr/>
          <p:nvPr/>
        </p:nvSpPr>
        <p:spPr>
          <a:xfrm>
            <a:off x="1397329" y="1532755"/>
            <a:ext cx="9397342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Sharing Behavior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3B35B2F-4D2C-4A60-B845-505BD04A264D}"/>
              </a:ext>
            </a:extLst>
          </p:cNvPr>
          <p:cNvSpPr/>
          <p:nvPr/>
        </p:nvSpPr>
        <p:spPr>
          <a:xfrm>
            <a:off x="1397328" y="2275829"/>
            <a:ext cx="9715171" cy="2805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Hotspots: Factors that influence information sharing behavior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User; environment; technology</a:t>
            </a:r>
          </a:p>
          <a:p>
            <a:pPr lvl="2">
              <a:lnSpc>
                <a:spcPct val="150000"/>
              </a:lnSpc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User: motivation, personality traits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(Liu et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al.,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2017; Kim et al., 2018);</a:t>
            </a:r>
          </a:p>
          <a:p>
            <a:pPr lvl="2">
              <a:lnSpc>
                <a:spcPct val="150000"/>
              </a:lnSpc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Environment: information sharing environment (community environment)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(Chiu et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al.,</a:t>
            </a:r>
            <a:r>
              <a:rPr kumimoji="1" lang="zh-CN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2011);</a:t>
            </a:r>
          </a:p>
          <a:p>
            <a:pPr lvl="2">
              <a:lnSpc>
                <a:spcPct val="150000"/>
              </a:lnSpc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Technology: information display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(Nicoleta, 2017)</a:t>
            </a:r>
          </a:p>
        </p:txBody>
      </p:sp>
    </p:spTree>
    <p:extLst>
      <p:ext uri="{BB962C8B-B14F-4D97-AF65-F5344CB8AC3E}">
        <p14:creationId xmlns:p14="http://schemas.microsoft.com/office/powerpoint/2010/main" val="91033891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D041F80F-13F2-D844-BDD7-62A953C06C54}"/>
              </a:ext>
            </a:extLst>
          </p:cNvPr>
          <p:cNvSpPr/>
          <p:nvPr/>
        </p:nvSpPr>
        <p:spPr>
          <a:xfrm>
            <a:off x="1338263" y="844550"/>
            <a:ext cx="650875" cy="366713"/>
          </a:xfrm>
          <a:custGeom>
            <a:avLst/>
            <a:gdLst>
              <a:gd name="connsiteX0" fmla="*/ 0 w 650194"/>
              <a:gd name="connsiteY0" fmla="*/ 0 h 365624"/>
              <a:gd name="connsiteX1" fmla="*/ 650194 w 650194"/>
              <a:gd name="connsiteY1" fmla="*/ 0 h 365624"/>
              <a:gd name="connsiteX2" fmla="*/ 650194 w 650194"/>
              <a:gd name="connsiteY2" fmla="*/ 365624 h 365624"/>
              <a:gd name="connsiteX3" fmla="*/ 0 w 650194"/>
              <a:gd name="connsiteY3" fmla="*/ 365624 h 365624"/>
              <a:gd name="connsiteX4" fmla="*/ 0 w 650194"/>
              <a:gd name="connsiteY4" fmla="*/ 0 h 365624"/>
              <a:gd name="connsiteX0-1" fmla="*/ 0 w 650194"/>
              <a:gd name="connsiteY0-2" fmla="*/ 0 h 365624"/>
              <a:gd name="connsiteX1-3" fmla="*/ 223474 w 650194"/>
              <a:gd name="connsiteY1-4" fmla="*/ 52251 h 365624"/>
              <a:gd name="connsiteX2-5" fmla="*/ 650194 w 650194"/>
              <a:gd name="connsiteY2-6" fmla="*/ 365624 h 365624"/>
              <a:gd name="connsiteX3-7" fmla="*/ 0 w 650194"/>
              <a:gd name="connsiteY3-8" fmla="*/ 365624 h 365624"/>
              <a:gd name="connsiteX4-9" fmla="*/ 0 w 650194"/>
              <a:gd name="connsiteY4-10" fmla="*/ 0 h 3656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50194" h="365624">
                <a:moveTo>
                  <a:pt x="0" y="0"/>
                </a:moveTo>
                <a:lnTo>
                  <a:pt x="223474" y="52251"/>
                </a:lnTo>
                <a:lnTo>
                  <a:pt x="650194" y="365624"/>
                </a:lnTo>
                <a:lnTo>
                  <a:pt x="0" y="365624"/>
                </a:lnTo>
                <a:lnTo>
                  <a:pt x="0" y="0"/>
                </a:lnTo>
                <a:close/>
              </a:path>
            </a:pathLst>
          </a:custGeom>
          <a:solidFill>
            <a:srgbClr val="70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0950A01F-0330-484A-9CFF-68436DB9C7CC}"/>
              </a:ext>
            </a:extLst>
          </p:cNvPr>
          <p:cNvSpPr/>
          <p:nvPr/>
        </p:nvSpPr>
        <p:spPr>
          <a:xfrm>
            <a:off x="414338" y="392113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6" name="直角三角形 125">
            <a:extLst>
              <a:ext uri="{FF2B5EF4-FFF2-40B4-BE49-F238E27FC236}">
                <a16:creationId xmlns:a16="http://schemas.microsoft.com/office/drawing/2014/main" id="{E79C3515-2AA3-4F45-B524-A4820767B790}"/>
              </a:ext>
            </a:extLst>
          </p:cNvPr>
          <p:cNvSpPr/>
          <p:nvPr/>
        </p:nvSpPr>
        <p:spPr bwMode="auto">
          <a:xfrm rot="16200000" flipH="1" flipV="1">
            <a:off x="381000" y="-381000"/>
            <a:ext cx="2441575" cy="3203575"/>
          </a:xfrm>
          <a:prstGeom prst="rtTriangle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27" name="直角三角形 126">
            <a:extLst>
              <a:ext uri="{FF2B5EF4-FFF2-40B4-BE49-F238E27FC236}">
                <a16:creationId xmlns:a16="http://schemas.microsoft.com/office/drawing/2014/main" id="{111B7C3D-2F46-7447-9018-D7BD2AF0B1DB}"/>
              </a:ext>
            </a:extLst>
          </p:cNvPr>
          <p:cNvSpPr/>
          <p:nvPr/>
        </p:nvSpPr>
        <p:spPr bwMode="auto">
          <a:xfrm rot="16200000" flipH="1" flipV="1">
            <a:off x="212725" y="-212725"/>
            <a:ext cx="2441575" cy="2867025"/>
          </a:xfrm>
          <a:prstGeom prst="rtTriangle">
            <a:avLst/>
          </a:prstGeom>
          <a:solidFill>
            <a:srgbClr val="33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6" name="任意多边形: 形状 195">
            <a:extLst>
              <a:ext uri="{FF2B5EF4-FFF2-40B4-BE49-F238E27FC236}">
                <a16:creationId xmlns:a16="http://schemas.microsoft.com/office/drawing/2014/main" id="{78AD74A2-8ECD-5242-9C74-2701F584E491}"/>
              </a:ext>
            </a:extLst>
          </p:cNvPr>
          <p:cNvSpPr/>
          <p:nvPr/>
        </p:nvSpPr>
        <p:spPr bwMode="auto">
          <a:xfrm flipH="1" flipV="1">
            <a:off x="0" y="1208088"/>
            <a:ext cx="1989138" cy="487362"/>
          </a:xfrm>
          <a:custGeom>
            <a:avLst/>
            <a:gdLst>
              <a:gd name="connsiteX0" fmla="*/ 1096142 w 2767115"/>
              <a:gd name="connsiteY0" fmla="*/ 0 h 969423"/>
              <a:gd name="connsiteX1" fmla="*/ 2767115 w 2767115"/>
              <a:gd name="connsiteY1" fmla="*/ 0 h 969423"/>
              <a:gd name="connsiteX2" fmla="*/ 2767115 w 2767115"/>
              <a:gd name="connsiteY2" fmla="*/ 969423 h 969423"/>
              <a:gd name="connsiteX3" fmla="*/ 0 w 2767115"/>
              <a:gd name="connsiteY3" fmla="*/ 969423 h 969423"/>
              <a:gd name="connsiteX0-1" fmla="*/ 1072330 w 2743303"/>
              <a:gd name="connsiteY0-2" fmla="*/ 0 h 974185"/>
              <a:gd name="connsiteX1-3" fmla="*/ 2743303 w 2743303"/>
              <a:gd name="connsiteY1-4" fmla="*/ 0 h 974185"/>
              <a:gd name="connsiteX2-5" fmla="*/ 2743303 w 2743303"/>
              <a:gd name="connsiteY2-6" fmla="*/ 969423 h 974185"/>
              <a:gd name="connsiteX3-7" fmla="*/ 0 w 2743303"/>
              <a:gd name="connsiteY3-8" fmla="*/ 974185 h 974185"/>
              <a:gd name="connsiteX4" fmla="*/ 1072330 w 2743303"/>
              <a:gd name="connsiteY4" fmla="*/ 0 h 974185"/>
              <a:gd name="connsiteX0-9" fmla="*/ 1096142 w 2743303"/>
              <a:gd name="connsiteY0-10" fmla="*/ 0 h 974185"/>
              <a:gd name="connsiteX1-11" fmla="*/ 2743303 w 2743303"/>
              <a:gd name="connsiteY1-12" fmla="*/ 0 h 974185"/>
              <a:gd name="connsiteX2-13" fmla="*/ 2743303 w 2743303"/>
              <a:gd name="connsiteY2-14" fmla="*/ 969423 h 974185"/>
              <a:gd name="connsiteX3-15" fmla="*/ 0 w 2743303"/>
              <a:gd name="connsiteY3-16" fmla="*/ 974185 h 974185"/>
              <a:gd name="connsiteX4-17" fmla="*/ 1096142 w 2743303"/>
              <a:gd name="connsiteY4-18" fmla="*/ 0 h 9741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2743303" h="974185">
                <a:moveTo>
                  <a:pt x="1096142" y="0"/>
                </a:moveTo>
                <a:lnTo>
                  <a:pt x="2743303" y="0"/>
                </a:lnTo>
                <a:lnTo>
                  <a:pt x="2743303" y="969423"/>
                </a:lnTo>
                <a:lnTo>
                  <a:pt x="0" y="974185"/>
                </a:lnTo>
                <a:lnTo>
                  <a:pt x="1096142" y="0"/>
                </a:lnTo>
                <a:close/>
              </a:path>
            </a:pathLst>
          </a:custGeom>
          <a:solidFill>
            <a:srgbClr val="950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5128" name="组合 54">
            <a:extLst>
              <a:ext uri="{FF2B5EF4-FFF2-40B4-BE49-F238E27FC236}">
                <a16:creationId xmlns:a16="http://schemas.microsoft.com/office/drawing/2014/main" id="{1146BEC0-C299-2E4E-899E-9636598A667C}"/>
              </a:ext>
            </a:extLst>
          </p:cNvPr>
          <p:cNvGrpSpPr>
            <a:grpSpLocks/>
          </p:cNvGrpSpPr>
          <p:nvPr/>
        </p:nvGrpSpPr>
        <p:grpSpPr bwMode="auto">
          <a:xfrm>
            <a:off x="8548688" y="2998788"/>
            <a:ext cx="3643312" cy="3859212"/>
            <a:chOff x="7329714" y="1706562"/>
            <a:chExt cx="4862286" cy="5151439"/>
          </a:xfrm>
        </p:grpSpPr>
        <p:sp>
          <p:nvSpPr>
            <p:cNvPr id="56" name="矩形 5">
              <a:extLst>
                <a:ext uri="{FF2B5EF4-FFF2-40B4-BE49-F238E27FC236}">
                  <a16:creationId xmlns:a16="http://schemas.microsoft.com/office/drawing/2014/main" id="{57195A5B-E69A-9F4C-88C5-DAFE6F9276E0}"/>
                </a:ext>
              </a:extLst>
            </p:cNvPr>
            <p:cNvSpPr/>
            <p:nvPr/>
          </p:nvSpPr>
          <p:spPr>
            <a:xfrm>
              <a:off x="9448357" y="4094744"/>
              <a:ext cx="915254" cy="637838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-1" fmla="*/ 0 w 914400"/>
                <a:gd name="connsiteY0-2" fmla="*/ 0 h 914400"/>
                <a:gd name="connsiteX1-3" fmla="*/ 914400 w 914400"/>
                <a:gd name="connsiteY1-4" fmla="*/ 0 h 914400"/>
                <a:gd name="connsiteX2-5" fmla="*/ 0 w 914400"/>
                <a:gd name="connsiteY2-6" fmla="*/ 914400 h 914400"/>
                <a:gd name="connsiteX3-7" fmla="*/ 0 w 914400"/>
                <a:gd name="connsiteY3-8" fmla="*/ 0 h 914400"/>
                <a:gd name="connsiteX0-9" fmla="*/ 0 w 914400"/>
                <a:gd name="connsiteY0-10" fmla="*/ 0 h 638629"/>
                <a:gd name="connsiteX1-11" fmla="*/ 914400 w 914400"/>
                <a:gd name="connsiteY1-12" fmla="*/ 0 h 638629"/>
                <a:gd name="connsiteX2-13" fmla="*/ 551543 w 914400"/>
                <a:gd name="connsiteY2-14" fmla="*/ 638629 h 638629"/>
                <a:gd name="connsiteX3-15" fmla="*/ 0 w 914400"/>
                <a:gd name="connsiteY3-16" fmla="*/ 0 h 6386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14400" h="638629">
                  <a:moveTo>
                    <a:pt x="0" y="0"/>
                  </a:moveTo>
                  <a:lnTo>
                    <a:pt x="914400" y="0"/>
                  </a:lnTo>
                  <a:lnTo>
                    <a:pt x="551543" y="6386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7" name="直角三角形 56">
              <a:extLst>
                <a:ext uri="{FF2B5EF4-FFF2-40B4-BE49-F238E27FC236}">
                  <a16:creationId xmlns:a16="http://schemas.microsoft.com/office/drawing/2014/main" id="{A1ED8C93-15A2-C94F-97AE-91C6B1F38324}"/>
                </a:ext>
              </a:extLst>
            </p:cNvPr>
            <p:cNvSpPr/>
            <p:nvPr/>
          </p:nvSpPr>
          <p:spPr bwMode="auto">
            <a:xfrm rot="16200000">
              <a:off x="7185138" y="1851139"/>
              <a:ext cx="5151439" cy="4862286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8" name="直角三角形 57">
              <a:extLst>
                <a:ext uri="{FF2B5EF4-FFF2-40B4-BE49-F238E27FC236}">
                  <a16:creationId xmlns:a16="http://schemas.microsoft.com/office/drawing/2014/main" id="{C4A02D5F-0BF8-0C4F-A5B6-974ACE44799C}"/>
                </a:ext>
              </a:extLst>
            </p:cNvPr>
            <p:cNvSpPr/>
            <p:nvPr/>
          </p:nvSpPr>
          <p:spPr bwMode="auto">
            <a:xfrm rot="16200000">
              <a:off x="7484925" y="2150926"/>
              <a:ext cx="5151439" cy="4262711"/>
            </a:xfrm>
            <a:prstGeom prst="rtTriangle">
              <a:avLst/>
            </a:prstGeom>
            <a:solidFill>
              <a:srgbClr val="333E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E218E7D6-ACC3-CB42-994F-7413550593FC}"/>
                </a:ext>
              </a:extLst>
            </p:cNvPr>
            <p:cNvSpPr/>
            <p:nvPr/>
          </p:nvSpPr>
          <p:spPr bwMode="auto">
            <a:xfrm>
              <a:off x="9448357" y="3126334"/>
              <a:ext cx="2743643" cy="972649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60" name="KSO_Shape">
            <a:extLst>
              <a:ext uri="{FF2B5EF4-FFF2-40B4-BE49-F238E27FC236}">
                <a16:creationId xmlns:a16="http://schemas.microsoft.com/office/drawing/2014/main" id="{617BB162-661C-DC42-9895-34FA8CFBF6FC}"/>
              </a:ext>
            </a:extLst>
          </p:cNvPr>
          <p:cNvSpPr/>
          <p:nvPr/>
        </p:nvSpPr>
        <p:spPr>
          <a:xfrm rot="18900000">
            <a:off x="3587897" y="1982842"/>
            <a:ext cx="573087" cy="573087"/>
          </a:xfrm>
          <a:prstGeom prst="rect">
            <a:avLst/>
          </a:prstGeom>
          <a:solidFill>
            <a:srgbClr val="333E5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" name="KSO_Shape">
            <a:extLst>
              <a:ext uri="{FF2B5EF4-FFF2-40B4-BE49-F238E27FC236}">
                <a16:creationId xmlns:a16="http://schemas.microsoft.com/office/drawing/2014/main" id="{BF346172-1D73-4F4F-B6D9-B93C19EF9369}"/>
              </a:ext>
            </a:extLst>
          </p:cNvPr>
          <p:cNvSpPr/>
          <p:nvPr/>
        </p:nvSpPr>
        <p:spPr>
          <a:xfrm rot="18900000">
            <a:off x="3587896" y="3239837"/>
            <a:ext cx="573088" cy="573087"/>
          </a:xfrm>
          <a:prstGeom prst="rect">
            <a:avLst/>
          </a:prstGeom>
          <a:solidFill>
            <a:srgbClr val="950008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4" name="KSO_Shape">
            <a:extLst>
              <a:ext uri="{FF2B5EF4-FFF2-40B4-BE49-F238E27FC236}">
                <a16:creationId xmlns:a16="http://schemas.microsoft.com/office/drawing/2014/main" id="{D3B78D58-D516-494D-8920-AF454054A879}"/>
              </a:ext>
            </a:extLst>
          </p:cNvPr>
          <p:cNvSpPr/>
          <p:nvPr/>
        </p:nvSpPr>
        <p:spPr>
          <a:xfrm rot="18900000">
            <a:off x="3629172" y="2025704"/>
            <a:ext cx="488950" cy="488950"/>
          </a:xfrm>
          <a:prstGeom prst="rect">
            <a:avLst/>
          </a:prstGeom>
          <a:solidFill>
            <a:srgbClr val="33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34" name="文本框 104">
            <a:extLst>
              <a:ext uri="{FF2B5EF4-FFF2-40B4-BE49-F238E27FC236}">
                <a16:creationId xmlns:a16="http://schemas.microsoft.com/office/drawing/2014/main" id="{C9D54AD0-3A89-6740-AA27-CEBFEA6D5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2022" y="2008242"/>
            <a:ext cx="6048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135" name="TextBox 52">
            <a:extLst>
              <a:ext uri="{FF2B5EF4-FFF2-40B4-BE49-F238E27FC236}">
                <a16:creationId xmlns:a16="http://schemas.microsoft.com/office/drawing/2014/main" id="{BEADB76F-CF3F-5345-BE44-DE2D8C8B0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912" y="2007309"/>
            <a:ext cx="17427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About</a:t>
            </a:r>
            <a:r>
              <a:rPr lang="zh-CN" altLang="en-US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us</a:t>
            </a:r>
            <a:endParaRPr lang="zh-CN" altLang="en-US" dirty="0">
              <a:solidFill>
                <a:srgbClr val="333E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KSO_Shape">
            <a:extLst>
              <a:ext uri="{FF2B5EF4-FFF2-40B4-BE49-F238E27FC236}">
                <a16:creationId xmlns:a16="http://schemas.microsoft.com/office/drawing/2014/main" id="{BC90099F-D33D-0E48-B7F1-AAF1632EB8B9}"/>
              </a:ext>
            </a:extLst>
          </p:cNvPr>
          <p:cNvSpPr/>
          <p:nvPr/>
        </p:nvSpPr>
        <p:spPr>
          <a:xfrm rot="18900000">
            <a:off x="3629965" y="3281905"/>
            <a:ext cx="488950" cy="488950"/>
          </a:xfrm>
          <a:prstGeom prst="rect">
            <a:avLst/>
          </a:prstGeom>
          <a:solidFill>
            <a:srgbClr val="950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37" name="文本框 104">
            <a:extLst>
              <a:ext uri="{FF2B5EF4-FFF2-40B4-BE49-F238E27FC236}">
                <a16:creationId xmlns:a16="http://schemas.microsoft.com/office/drawing/2014/main" id="{D5A103AF-FD7A-8D4A-BAB7-FA82EC245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2021" y="3265236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02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9" name="TextBox 52">
            <a:extLst>
              <a:ext uri="{FF2B5EF4-FFF2-40B4-BE49-F238E27FC236}">
                <a16:creationId xmlns:a16="http://schemas.microsoft.com/office/drawing/2014/main" id="{15C59259-9C5F-B746-9095-8B4E0612B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912" y="3108306"/>
            <a:ext cx="495072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Overview</a:t>
            </a:r>
            <a:r>
              <a:rPr lang="zh-CN" altLang="en-US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</a:t>
            </a:r>
            <a:r>
              <a:rPr lang="zh-CN" altLang="en-US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information</a:t>
            </a:r>
            <a:r>
              <a:rPr lang="zh-CN" altLang="en-US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behavior</a:t>
            </a:r>
            <a:r>
              <a:rPr lang="zh-CN" altLang="en-US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333E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</a:t>
            </a:r>
            <a:endParaRPr lang="zh-CN" altLang="en-US" dirty="0">
              <a:solidFill>
                <a:srgbClr val="333E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4902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Hotspots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&amp;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research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trends</a:t>
            </a:r>
            <a:endParaRPr lang="zh-CN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68AFC77-BBA0-4ACE-AE73-AF51D3B49673}"/>
              </a:ext>
            </a:extLst>
          </p:cNvPr>
          <p:cNvSpPr/>
          <p:nvPr/>
        </p:nvSpPr>
        <p:spPr>
          <a:xfrm>
            <a:off x="1397329" y="1532755"/>
            <a:ext cx="9397342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Sharing Behavior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E16A836-8D11-4771-AFCD-A08260AD90F2}"/>
              </a:ext>
            </a:extLst>
          </p:cNvPr>
          <p:cNvSpPr/>
          <p:nvPr/>
        </p:nvSpPr>
        <p:spPr>
          <a:xfrm>
            <a:off x="1397329" y="2696752"/>
            <a:ext cx="9397342" cy="1881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Theories: 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social cognitive theory 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(Bandura, 1991);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social capital theory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(Chang,2011);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social exchange theory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(Liang,2008);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social identity theory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(Chung,2012);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motivate theory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(Hung,2011);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justice theory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(Chiu,2011);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(Salehan,2018)</a:t>
            </a:r>
          </a:p>
        </p:txBody>
      </p:sp>
    </p:spTree>
    <p:extLst>
      <p:ext uri="{BB962C8B-B14F-4D97-AF65-F5344CB8AC3E}">
        <p14:creationId xmlns:p14="http://schemas.microsoft.com/office/powerpoint/2010/main" val="3095351003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4902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Hotspots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&amp;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research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trends</a:t>
            </a:r>
            <a:endParaRPr lang="zh-CN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68AFC77-BBA0-4ACE-AE73-AF51D3B49673}"/>
              </a:ext>
            </a:extLst>
          </p:cNvPr>
          <p:cNvSpPr/>
          <p:nvPr/>
        </p:nvSpPr>
        <p:spPr>
          <a:xfrm>
            <a:off x="1397329" y="1532755"/>
            <a:ext cx="9397342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Sharing Behavior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3B35B2F-4D2C-4A60-B845-505BD04A264D}"/>
              </a:ext>
            </a:extLst>
          </p:cNvPr>
          <p:cNvSpPr/>
          <p:nvPr/>
        </p:nvSpPr>
        <p:spPr>
          <a:xfrm>
            <a:off x="1397329" y="2275829"/>
            <a:ext cx="9397342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Method: qualitative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quantitative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questionnaire, semi-structured interviews, observations, think-aloud, document analysis, user experiment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58FAEB5-3EEF-45AB-AA76-611C2FB02512}"/>
              </a:ext>
            </a:extLst>
          </p:cNvPr>
          <p:cNvSpPr/>
          <p:nvPr/>
        </p:nvSpPr>
        <p:spPr>
          <a:xfrm>
            <a:off x="1397329" y="3861378"/>
            <a:ext cx="9397342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Trends: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Relationship among various factors in information sharing behavior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Utilizing multi-method approach to analyze sharing behavior</a:t>
            </a:r>
          </a:p>
        </p:txBody>
      </p:sp>
    </p:spTree>
    <p:extLst>
      <p:ext uri="{BB962C8B-B14F-4D97-AF65-F5344CB8AC3E}">
        <p14:creationId xmlns:p14="http://schemas.microsoft.com/office/powerpoint/2010/main" val="2542531775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4902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Hotspots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&amp;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research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trends</a:t>
            </a:r>
            <a:endParaRPr lang="zh-CN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68AFC77-BBA0-4ACE-AE73-AF51D3B49673}"/>
              </a:ext>
            </a:extLst>
          </p:cNvPr>
          <p:cNvSpPr/>
          <p:nvPr/>
        </p:nvSpPr>
        <p:spPr>
          <a:xfrm>
            <a:off x="1397329" y="1532755"/>
            <a:ext cx="9397342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The Application of Information Behavior in Recommendation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3B35B2F-4D2C-4A60-B845-505BD04A264D}"/>
              </a:ext>
            </a:extLst>
          </p:cNvPr>
          <p:cNvSpPr/>
          <p:nvPr/>
        </p:nvSpPr>
        <p:spPr>
          <a:xfrm>
            <a:off x="1397329" y="2275829"/>
            <a:ext cx="9397342" cy="326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Recommendations are created by using the user behavior (e.g.</a:t>
            </a:r>
            <a:r>
              <a:rPr kumimoji="1"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creating user portrait)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User behavior can be collected implicitly and explicitly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User behavior: rating, the number of clicked item and the sequence of the clicked items in the recommendation list, the duration of tracking, likes and dislikes and remarks on items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endParaRPr kumimoji="1"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379760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4902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Hotspots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&amp;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research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trends</a:t>
            </a:r>
            <a:endParaRPr lang="zh-CN" altLang="en-US" sz="28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68AFC77-BBA0-4ACE-AE73-AF51D3B49673}"/>
              </a:ext>
            </a:extLst>
          </p:cNvPr>
          <p:cNvSpPr/>
          <p:nvPr/>
        </p:nvSpPr>
        <p:spPr>
          <a:xfrm>
            <a:off x="1397329" y="1532755"/>
            <a:ext cx="9397342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The Application of Information Behavior in Recommendation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0AD468B-1736-4691-A122-93D28C966538}"/>
              </a:ext>
            </a:extLst>
          </p:cNvPr>
          <p:cNvSpPr/>
          <p:nvPr/>
        </p:nvSpPr>
        <p:spPr>
          <a:xfrm>
            <a:off x="1397329" y="2275829"/>
            <a:ext cx="9397342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Method: experimental method, network log analysis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9AE61DB-13B8-463B-A1DA-0F4E41A10F5D}"/>
              </a:ext>
            </a:extLst>
          </p:cNvPr>
          <p:cNvSpPr/>
          <p:nvPr/>
        </p:nvSpPr>
        <p:spPr>
          <a:xfrm>
            <a:off x="1397329" y="3429000"/>
            <a:ext cx="9397342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Trends: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Learning recommender systems from user multi-behavior data.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Identifying fine-grained interest of user.</a:t>
            </a:r>
          </a:p>
        </p:txBody>
      </p:sp>
    </p:spTree>
    <p:extLst>
      <p:ext uri="{BB962C8B-B14F-4D97-AF65-F5344CB8AC3E}">
        <p14:creationId xmlns:p14="http://schemas.microsoft.com/office/powerpoint/2010/main" val="1815889699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9FF12075-F2FD-6E4B-8250-954E8E37A5EF}"/>
              </a:ext>
            </a:extLst>
          </p:cNvPr>
          <p:cNvSpPr txBox="1"/>
          <p:nvPr/>
        </p:nvSpPr>
        <p:spPr>
          <a:xfrm>
            <a:off x="923926" y="1045393"/>
            <a:ext cx="10853737" cy="465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Savolainen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R. (2017). Heuristics elements of information-seeking strategies and tactics: a conceptual analysis. 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Journal of Documentation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(6), 1322–1342. http://dx.doi.org/10.1108/JD-11-2016-0144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T. M., &amp; Williamson, K. (2015). Unexplored territory: information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the fourth age.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Information Research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(1), 158–169. Retrieved from http://InformationR.net/ir/20- 1/isic2/isic32.html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Courtright, C. (2007). Context in information behavior research.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Annual Review of Information Science and Technology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(1986), 273–306. https://doi.org/10.1002/aris.2007.1440410113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Dali, K. (2018). The lifeways we avoid: The role of information avoidance in discrimination against people with disabilities.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Journal of Documentation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(6), 1258–1273. https://doi.org/10.1108/JD-04-2018-0057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Gorichanaz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T., Latham, K. F., &amp; Wood, E. (2018). Lifeworld as “unit of analysis.”.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Journal of Documentation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(4), 880–893. https://doi.org/10.1108/JD-12-2017-0174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Greyson, D., O’Brien, H., &amp;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Shoveller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J. (2017). Information world mapping: A participatory arts-based elicitation method for information behavior interviews.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Library and Information Science Research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(2), 149–157. https://doi.org/10.1016/j.lisr.2017.03.003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Ocepek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M. G. (2018). Bringing out the everyday in everyday information behavior.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Journal of Documentation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(2), 398–411. https://doi.org/10.1108/JD-10-2016-0119</a:t>
            </a:r>
          </a:p>
          <a:p>
            <a:pPr>
              <a:lnSpc>
                <a:spcPct val="150000"/>
              </a:lnSpc>
            </a:pPr>
            <a:endParaRPr kumimoji="1"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B0D67ED-7729-4CE7-A2C8-B50F6622039E}"/>
              </a:ext>
            </a:extLst>
          </p:cNvPr>
          <p:cNvSpPr/>
          <p:nvPr/>
        </p:nvSpPr>
        <p:spPr>
          <a:xfrm>
            <a:off x="1772162" y="560853"/>
            <a:ext cx="2125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References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84351395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4BBF3FE6-2F78-403D-B2E7-6E15691AFB07}"/>
              </a:ext>
            </a:extLst>
          </p:cNvPr>
          <p:cNvSpPr/>
          <p:nvPr/>
        </p:nvSpPr>
        <p:spPr>
          <a:xfrm>
            <a:off x="1160462" y="1229229"/>
            <a:ext cx="99139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Rousi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A. M.,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Savolainen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R., &amp;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Vakkari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P. (2016). A typology of music information for studies on information seeking.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Journal of Documentation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(2), 265–276. https://doi.org/10.1108/JD-01-2015-0018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Savolainen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R. (2012). Expectancy-value beliefs and information needs as motivators for task-based information seeking.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Journal of Documentation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(4), 492–511. https://doi.org/10.1108/00220411211239075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Savolainen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R. (2014). Emotions as motivators for information seeking: A conceptual analysis.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Library and Information Science Research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(1), 59–65. https://doi.org/10.1016/j.lisr.2013.10.004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St. Jean, B., Jindal, G., &amp; Chan, K. (2018). You have to know your body! The role of the body in influencing the information behaviors of people with type 2 diabetes.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Library Trends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(3), 289–314. https://doi.org/10.1353/lib.2018.0004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Wilson, T. D. (1999). Models in information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research. 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Journal of documentation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(3), 249-270.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Wilson, T. D. (2000). Human information behavior.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Informing Science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(2), 49–55. https://doi.org/10.28945/576</a:t>
            </a:r>
            <a:endParaRPr kumimoji="1"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8B4610B-8677-407D-BE8C-87014F76E3B1}"/>
              </a:ext>
            </a:extLst>
          </p:cNvPr>
          <p:cNvSpPr/>
          <p:nvPr/>
        </p:nvSpPr>
        <p:spPr>
          <a:xfrm>
            <a:off x="1772162" y="560853"/>
            <a:ext cx="2125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References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5922901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2125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References</a:t>
            </a:r>
            <a:endParaRPr lang="zh-CN" altLang="en-US" sz="28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9AE61DB-13B8-463B-A1DA-0F4E41A10F5D}"/>
              </a:ext>
            </a:extLst>
          </p:cNvPr>
          <p:cNvSpPr/>
          <p:nvPr/>
        </p:nvSpPr>
        <p:spPr>
          <a:xfrm>
            <a:off x="673428" y="1269772"/>
            <a:ext cx="10583533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Liu, L., Cheung, C. M., &amp; Lee, M. K. (2016). An empirical investigation of information sharing behavior on social commerce sites. 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International Journal of Information Management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36(5), 686-699.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Kim D H, Jang S C S. Online sharing behavior on social networking sites: Examining narcissism and gender effects[J]. 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International Journal of Hospitality Management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2018, 68: 89-93.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Chiu, C. M., Hsu, M. H., &amp; Wang, E. T. (2006). Understanding knowledge sharing in virtual communities: An integration of social capital and social cognitive theories. 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Decision support systems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42(3), 1872-1888.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Nicoleta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Bălău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&amp; Sonja Utz (2017) Information sharing as strategic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: the role of information display, social motivation and time pressure, </a:t>
            </a:r>
            <a:r>
              <a:rPr lang="en-US" altLang="zh-CN" i="1" dirty="0" err="1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 &amp; Information Technology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36:6, 589-605.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Chang, H. H., &amp; Chuang, S. S. (2011). Social capital and individual motivations on knowledge sharing: Participant involvement as a moderator. 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Information &amp; management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48(1), 9-18.</a:t>
            </a:r>
          </a:p>
        </p:txBody>
      </p:sp>
    </p:spTree>
    <p:extLst>
      <p:ext uri="{BB962C8B-B14F-4D97-AF65-F5344CB8AC3E}">
        <p14:creationId xmlns:p14="http://schemas.microsoft.com/office/powerpoint/2010/main" val="1751554940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75154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C348E831-A57D-354A-A081-E54EF3256C50}"/>
              </a:ext>
            </a:extLst>
          </p:cNvPr>
          <p:cNvGrpSpPr/>
          <p:nvPr/>
        </p:nvGrpSpPr>
        <p:grpSpPr>
          <a:xfrm>
            <a:off x="0" y="23290"/>
            <a:ext cx="1989138" cy="854075"/>
            <a:chOff x="0" y="841375"/>
            <a:chExt cx="1989138" cy="854075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A209240D-A6D4-144C-A7B3-B288B347569E}"/>
                </a:ext>
              </a:extLst>
            </p:cNvPr>
            <p:cNvSpPr/>
            <p:nvPr/>
          </p:nvSpPr>
          <p:spPr>
            <a:xfrm>
              <a:off x="1338263" y="841375"/>
              <a:ext cx="650875" cy="366713"/>
            </a:xfrm>
            <a:custGeom>
              <a:avLst/>
              <a:gdLst>
                <a:gd name="connsiteX0" fmla="*/ 0 w 650194"/>
                <a:gd name="connsiteY0" fmla="*/ 0 h 365624"/>
                <a:gd name="connsiteX1" fmla="*/ 650194 w 650194"/>
                <a:gd name="connsiteY1" fmla="*/ 0 h 365624"/>
                <a:gd name="connsiteX2" fmla="*/ 650194 w 650194"/>
                <a:gd name="connsiteY2" fmla="*/ 365624 h 365624"/>
                <a:gd name="connsiteX3" fmla="*/ 0 w 650194"/>
                <a:gd name="connsiteY3" fmla="*/ 365624 h 365624"/>
                <a:gd name="connsiteX4" fmla="*/ 0 w 650194"/>
                <a:gd name="connsiteY4" fmla="*/ 0 h 365624"/>
                <a:gd name="connsiteX0-1" fmla="*/ 0 w 650194"/>
                <a:gd name="connsiteY0-2" fmla="*/ 0 h 365624"/>
                <a:gd name="connsiteX1-3" fmla="*/ 223474 w 650194"/>
                <a:gd name="connsiteY1-4" fmla="*/ 52251 h 365624"/>
                <a:gd name="connsiteX2-5" fmla="*/ 650194 w 650194"/>
                <a:gd name="connsiteY2-6" fmla="*/ 365624 h 365624"/>
                <a:gd name="connsiteX3-7" fmla="*/ 0 w 650194"/>
                <a:gd name="connsiteY3-8" fmla="*/ 365624 h 365624"/>
                <a:gd name="connsiteX4-9" fmla="*/ 0 w 650194"/>
                <a:gd name="connsiteY4-10" fmla="*/ 0 h 36562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0194" h="365624">
                  <a:moveTo>
                    <a:pt x="0" y="0"/>
                  </a:moveTo>
                  <a:lnTo>
                    <a:pt x="223474" y="52251"/>
                  </a:lnTo>
                  <a:lnTo>
                    <a:pt x="650194" y="365624"/>
                  </a:lnTo>
                  <a:lnTo>
                    <a:pt x="0" y="3656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96CE3BA5-EB5C-0C45-B8B3-C9099D134EC1}"/>
                </a:ext>
              </a:extLst>
            </p:cNvPr>
            <p:cNvSpPr/>
            <p:nvPr/>
          </p:nvSpPr>
          <p:spPr bwMode="auto">
            <a:xfrm flipH="1" flipV="1">
              <a:off x="0" y="1208088"/>
              <a:ext cx="1989138" cy="487362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437ADCE3-CED9-C14B-9EEE-E09AE8456250}"/>
              </a:ext>
            </a:extLst>
          </p:cNvPr>
          <p:cNvSpPr/>
          <p:nvPr/>
        </p:nvSpPr>
        <p:spPr>
          <a:xfrm>
            <a:off x="1772162" y="560853"/>
            <a:ext cx="2125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References</a:t>
            </a:r>
            <a:endParaRPr lang="zh-CN" altLang="en-US" sz="28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9AE61DB-13B8-463B-A1DA-0F4E41A10F5D}"/>
              </a:ext>
            </a:extLst>
          </p:cNvPr>
          <p:cNvSpPr/>
          <p:nvPr/>
        </p:nvSpPr>
        <p:spPr>
          <a:xfrm>
            <a:off x="622628" y="1084073"/>
            <a:ext cx="11251872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Chung, N., Koo, C., &amp; Park, S. B. (2012, March). Why people share information in social network sites? Integrating with uses and gratification and social identity theories. 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In Asian Conference on Intelligent Information and Database Systems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(pp. 175-184). Springer, Berlin, Heidelberg.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Liang, T. P., Liu, C. C., &amp; Wu, C. H. (2008). Can social exchange theory explain individual knowledge-sharing behavior? A meta-analysis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. ICIS 2008 proceedings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171.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Hung, S. Y.,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Durcikova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A., Lai, H. M., &amp; Lin, W. M. (2011). The influence of intrinsic and extrinsic motivation on individuals' knowledge sharing behavior. 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International Journal of Human-Computer Studies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69(6), 415-427.</a:t>
            </a:r>
          </a:p>
          <a:p>
            <a:pPr>
              <a:lnSpc>
                <a:spcPct val="150000"/>
              </a:lnSpc>
            </a:pP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Jawaheer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G., Weller, P., &amp;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Kostkova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P. (2014). Modeling user preferences in recommender systems: A classification framework for explicit and implicit user feedback. 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ACM Transactions on Interactive Intelligent Systems (</a:t>
            </a:r>
            <a:r>
              <a:rPr lang="en-US" altLang="zh-CN" i="1" dirty="0" err="1">
                <a:latin typeface="Arial" panose="020B0604020202020204" pitchFamily="34" charset="0"/>
                <a:cs typeface="Arial" panose="020B0604020202020204" pitchFamily="34" charset="0"/>
              </a:rPr>
              <a:t>TiiS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4(2), 1-26.</a:t>
            </a:r>
          </a:p>
          <a:p>
            <a:pPr>
              <a:lnSpc>
                <a:spcPct val="150000"/>
              </a:lnSpc>
            </a:pP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Akcayol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M. A.,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Utku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A.,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Aydoğan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E., &amp;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Mutlu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B. (2018). A weighted multi-attribute-based recommender system using extended user behavior analysis. </a:t>
            </a:r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Electronic Commerce Research and Applications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28, 86-93.</a:t>
            </a:r>
          </a:p>
        </p:txBody>
      </p:sp>
    </p:spTree>
    <p:extLst>
      <p:ext uri="{BB962C8B-B14F-4D97-AF65-F5344CB8AC3E}">
        <p14:creationId xmlns:p14="http://schemas.microsoft.com/office/powerpoint/2010/main" val="265076341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>
            <a:extLst>
              <a:ext uri="{FF2B5EF4-FFF2-40B4-BE49-F238E27FC236}">
                <a16:creationId xmlns:a16="http://schemas.microsoft.com/office/drawing/2014/main" id="{4C9A40CB-2742-0245-8E90-0322F49F959C}"/>
              </a:ext>
            </a:extLst>
          </p:cNvPr>
          <p:cNvSpPr/>
          <p:nvPr/>
        </p:nvSpPr>
        <p:spPr>
          <a:xfrm>
            <a:off x="414338" y="392113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B4668701-908D-484A-B9C7-5DD6321EA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7819" y="2399343"/>
            <a:ext cx="8996362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 b="1" noProof="1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Thank</a:t>
            </a:r>
            <a:r>
              <a:rPr lang="zh-CN" altLang="en-US" sz="3600" b="1" noProof="1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3600" b="1" noProof="1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you</a:t>
            </a:r>
            <a:endParaRPr lang="zh-CN" altLang="zh-CN" sz="3600" b="1" noProof="1">
              <a:solidFill>
                <a:srgbClr val="333E5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  <p:grpSp>
        <p:nvGrpSpPr>
          <p:cNvPr id="3078" name="组合 1">
            <a:extLst>
              <a:ext uri="{FF2B5EF4-FFF2-40B4-BE49-F238E27FC236}">
                <a16:creationId xmlns:a16="http://schemas.microsoft.com/office/drawing/2014/main" id="{542FC4FE-6B7F-974F-AEBA-35F1AD4790A3}"/>
              </a:ext>
            </a:extLst>
          </p:cNvPr>
          <p:cNvGrpSpPr>
            <a:grpSpLocks/>
          </p:cNvGrpSpPr>
          <p:nvPr/>
        </p:nvGrpSpPr>
        <p:grpSpPr bwMode="auto">
          <a:xfrm>
            <a:off x="8548688" y="2998788"/>
            <a:ext cx="3643312" cy="3859212"/>
            <a:chOff x="7329714" y="1706562"/>
            <a:chExt cx="4862286" cy="5151439"/>
          </a:xfrm>
        </p:grpSpPr>
        <p:sp>
          <p:nvSpPr>
            <p:cNvPr id="21" name="矩形 5">
              <a:extLst>
                <a:ext uri="{FF2B5EF4-FFF2-40B4-BE49-F238E27FC236}">
                  <a16:creationId xmlns:a16="http://schemas.microsoft.com/office/drawing/2014/main" id="{EFA881E6-167C-5F4C-81E5-218FDFB213DC}"/>
                </a:ext>
              </a:extLst>
            </p:cNvPr>
            <p:cNvSpPr/>
            <p:nvPr/>
          </p:nvSpPr>
          <p:spPr>
            <a:xfrm>
              <a:off x="9448357" y="4094744"/>
              <a:ext cx="915254" cy="639957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-1" fmla="*/ 0 w 914400"/>
                <a:gd name="connsiteY0-2" fmla="*/ 0 h 914400"/>
                <a:gd name="connsiteX1-3" fmla="*/ 914400 w 914400"/>
                <a:gd name="connsiteY1-4" fmla="*/ 0 h 914400"/>
                <a:gd name="connsiteX2-5" fmla="*/ 0 w 914400"/>
                <a:gd name="connsiteY2-6" fmla="*/ 914400 h 914400"/>
                <a:gd name="connsiteX3-7" fmla="*/ 0 w 914400"/>
                <a:gd name="connsiteY3-8" fmla="*/ 0 h 914400"/>
                <a:gd name="connsiteX0-9" fmla="*/ 0 w 914400"/>
                <a:gd name="connsiteY0-10" fmla="*/ 0 h 638629"/>
                <a:gd name="connsiteX1-11" fmla="*/ 914400 w 914400"/>
                <a:gd name="connsiteY1-12" fmla="*/ 0 h 638629"/>
                <a:gd name="connsiteX2-13" fmla="*/ 551543 w 914400"/>
                <a:gd name="connsiteY2-14" fmla="*/ 638629 h 638629"/>
                <a:gd name="connsiteX3-15" fmla="*/ 0 w 914400"/>
                <a:gd name="connsiteY3-16" fmla="*/ 0 h 6386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14400" h="638629">
                  <a:moveTo>
                    <a:pt x="0" y="0"/>
                  </a:moveTo>
                  <a:lnTo>
                    <a:pt x="914400" y="0"/>
                  </a:lnTo>
                  <a:lnTo>
                    <a:pt x="551543" y="6386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直角三角形 21">
              <a:extLst>
                <a:ext uri="{FF2B5EF4-FFF2-40B4-BE49-F238E27FC236}">
                  <a16:creationId xmlns:a16="http://schemas.microsoft.com/office/drawing/2014/main" id="{256D0F6D-9077-EC4D-9729-389CA446C10B}"/>
                </a:ext>
              </a:extLst>
            </p:cNvPr>
            <p:cNvSpPr/>
            <p:nvPr/>
          </p:nvSpPr>
          <p:spPr bwMode="auto">
            <a:xfrm rot="16200000">
              <a:off x="7185138" y="1851139"/>
              <a:ext cx="5151439" cy="4862286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5" name="直角三角形 24">
              <a:extLst>
                <a:ext uri="{FF2B5EF4-FFF2-40B4-BE49-F238E27FC236}">
                  <a16:creationId xmlns:a16="http://schemas.microsoft.com/office/drawing/2014/main" id="{830483E4-AC51-B340-AE7F-6B3D94A00025}"/>
                </a:ext>
              </a:extLst>
            </p:cNvPr>
            <p:cNvSpPr/>
            <p:nvPr/>
          </p:nvSpPr>
          <p:spPr bwMode="auto">
            <a:xfrm rot="16200000">
              <a:off x="7484925" y="2150926"/>
              <a:ext cx="5151439" cy="4262711"/>
            </a:xfrm>
            <a:prstGeom prst="rtTriangle">
              <a:avLst/>
            </a:prstGeom>
            <a:solidFill>
              <a:srgbClr val="333E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08ADCBF7-04C1-B048-9485-399D1EB84073}"/>
                </a:ext>
              </a:extLst>
            </p:cNvPr>
            <p:cNvSpPr/>
            <p:nvPr/>
          </p:nvSpPr>
          <p:spPr bwMode="auto">
            <a:xfrm>
              <a:off x="9448357" y="3126334"/>
              <a:ext cx="2743643" cy="972649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0" name="矩形 7">
            <a:extLst>
              <a:ext uri="{FF2B5EF4-FFF2-40B4-BE49-F238E27FC236}">
                <a16:creationId xmlns:a16="http://schemas.microsoft.com/office/drawing/2014/main" id="{6CB3A3E6-27D3-0C46-AD58-4EB8C1F36600}"/>
              </a:ext>
            </a:extLst>
          </p:cNvPr>
          <p:cNvSpPr/>
          <p:nvPr/>
        </p:nvSpPr>
        <p:spPr>
          <a:xfrm>
            <a:off x="1338263" y="841375"/>
            <a:ext cx="650875" cy="366713"/>
          </a:xfrm>
          <a:custGeom>
            <a:avLst/>
            <a:gdLst>
              <a:gd name="connsiteX0" fmla="*/ 0 w 650194"/>
              <a:gd name="connsiteY0" fmla="*/ 0 h 365624"/>
              <a:gd name="connsiteX1" fmla="*/ 650194 w 650194"/>
              <a:gd name="connsiteY1" fmla="*/ 0 h 365624"/>
              <a:gd name="connsiteX2" fmla="*/ 650194 w 650194"/>
              <a:gd name="connsiteY2" fmla="*/ 365624 h 365624"/>
              <a:gd name="connsiteX3" fmla="*/ 0 w 650194"/>
              <a:gd name="connsiteY3" fmla="*/ 365624 h 365624"/>
              <a:gd name="connsiteX4" fmla="*/ 0 w 650194"/>
              <a:gd name="connsiteY4" fmla="*/ 0 h 365624"/>
              <a:gd name="connsiteX0-1" fmla="*/ 0 w 650194"/>
              <a:gd name="connsiteY0-2" fmla="*/ 0 h 365624"/>
              <a:gd name="connsiteX1-3" fmla="*/ 223474 w 650194"/>
              <a:gd name="connsiteY1-4" fmla="*/ 52251 h 365624"/>
              <a:gd name="connsiteX2-5" fmla="*/ 650194 w 650194"/>
              <a:gd name="connsiteY2-6" fmla="*/ 365624 h 365624"/>
              <a:gd name="connsiteX3-7" fmla="*/ 0 w 650194"/>
              <a:gd name="connsiteY3-8" fmla="*/ 365624 h 365624"/>
              <a:gd name="connsiteX4-9" fmla="*/ 0 w 650194"/>
              <a:gd name="connsiteY4-10" fmla="*/ 0 h 3656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50194" h="365624">
                <a:moveTo>
                  <a:pt x="0" y="0"/>
                </a:moveTo>
                <a:lnTo>
                  <a:pt x="223474" y="52251"/>
                </a:lnTo>
                <a:lnTo>
                  <a:pt x="650194" y="365624"/>
                </a:lnTo>
                <a:lnTo>
                  <a:pt x="0" y="365624"/>
                </a:lnTo>
                <a:lnTo>
                  <a:pt x="0" y="0"/>
                </a:lnTo>
                <a:close/>
              </a:path>
            </a:pathLst>
          </a:custGeom>
          <a:solidFill>
            <a:srgbClr val="70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" name="直角三角形 30">
            <a:extLst>
              <a:ext uri="{FF2B5EF4-FFF2-40B4-BE49-F238E27FC236}">
                <a16:creationId xmlns:a16="http://schemas.microsoft.com/office/drawing/2014/main" id="{F42CAFB2-DA38-234F-A471-EB81585AC130}"/>
              </a:ext>
            </a:extLst>
          </p:cNvPr>
          <p:cNvSpPr/>
          <p:nvPr/>
        </p:nvSpPr>
        <p:spPr bwMode="auto">
          <a:xfrm rot="16200000" flipH="1" flipV="1">
            <a:off x="381000" y="-381000"/>
            <a:ext cx="2441575" cy="3203575"/>
          </a:xfrm>
          <a:prstGeom prst="rtTriangle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2" name="直角三角形 31">
            <a:extLst>
              <a:ext uri="{FF2B5EF4-FFF2-40B4-BE49-F238E27FC236}">
                <a16:creationId xmlns:a16="http://schemas.microsoft.com/office/drawing/2014/main" id="{E833F198-9BE1-7A4D-91FD-034BD0E19339}"/>
              </a:ext>
            </a:extLst>
          </p:cNvPr>
          <p:cNvSpPr/>
          <p:nvPr/>
        </p:nvSpPr>
        <p:spPr bwMode="auto">
          <a:xfrm rot="16200000" flipH="1" flipV="1">
            <a:off x="212725" y="-212725"/>
            <a:ext cx="2441575" cy="2867025"/>
          </a:xfrm>
          <a:prstGeom prst="rtTriangle">
            <a:avLst/>
          </a:prstGeom>
          <a:solidFill>
            <a:srgbClr val="33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2143C642-CC21-9847-8D2F-D30E4D244047}"/>
              </a:ext>
            </a:extLst>
          </p:cNvPr>
          <p:cNvSpPr/>
          <p:nvPr/>
        </p:nvSpPr>
        <p:spPr bwMode="auto">
          <a:xfrm flipH="1" flipV="1">
            <a:off x="0" y="1208088"/>
            <a:ext cx="1989138" cy="487362"/>
          </a:xfrm>
          <a:custGeom>
            <a:avLst/>
            <a:gdLst>
              <a:gd name="connsiteX0" fmla="*/ 1096142 w 2767115"/>
              <a:gd name="connsiteY0" fmla="*/ 0 h 969423"/>
              <a:gd name="connsiteX1" fmla="*/ 2767115 w 2767115"/>
              <a:gd name="connsiteY1" fmla="*/ 0 h 969423"/>
              <a:gd name="connsiteX2" fmla="*/ 2767115 w 2767115"/>
              <a:gd name="connsiteY2" fmla="*/ 969423 h 969423"/>
              <a:gd name="connsiteX3" fmla="*/ 0 w 2767115"/>
              <a:gd name="connsiteY3" fmla="*/ 969423 h 969423"/>
              <a:gd name="connsiteX0-1" fmla="*/ 1072330 w 2743303"/>
              <a:gd name="connsiteY0-2" fmla="*/ 0 h 974185"/>
              <a:gd name="connsiteX1-3" fmla="*/ 2743303 w 2743303"/>
              <a:gd name="connsiteY1-4" fmla="*/ 0 h 974185"/>
              <a:gd name="connsiteX2-5" fmla="*/ 2743303 w 2743303"/>
              <a:gd name="connsiteY2-6" fmla="*/ 969423 h 974185"/>
              <a:gd name="connsiteX3-7" fmla="*/ 0 w 2743303"/>
              <a:gd name="connsiteY3-8" fmla="*/ 974185 h 974185"/>
              <a:gd name="connsiteX4" fmla="*/ 1072330 w 2743303"/>
              <a:gd name="connsiteY4" fmla="*/ 0 h 974185"/>
              <a:gd name="connsiteX0-9" fmla="*/ 1096142 w 2743303"/>
              <a:gd name="connsiteY0-10" fmla="*/ 0 h 974185"/>
              <a:gd name="connsiteX1-11" fmla="*/ 2743303 w 2743303"/>
              <a:gd name="connsiteY1-12" fmla="*/ 0 h 974185"/>
              <a:gd name="connsiteX2-13" fmla="*/ 2743303 w 2743303"/>
              <a:gd name="connsiteY2-14" fmla="*/ 969423 h 974185"/>
              <a:gd name="connsiteX3-15" fmla="*/ 0 w 2743303"/>
              <a:gd name="connsiteY3-16" fmla="*/ 974185 h 974185"/>
              <a:gd name="connsiteX4-17" fmla="*/ 1096142 w 2743303"/>
              <a:gd name="connsiteY4-18" fmla="*/ 0 h 9741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2743303" h="974185">
                <a:moveTo>
                  <a:pt x="1096142" y="0"/>
                </a:moveTo>
                <a:lnTo>
                  <a:pt x="2743303" y="0"/>
                </a:lnTo>
                <a:lnTo>
                  <a:pt x="2743303" y="969423"/>
                </a:lnTo>
                <a:lnTo>
                  <a:pt x="0" y="974185"/>
                </a:lnTo>
                <a:lnTo>
                  <a:pt x="1096142" y="0"/>
                </a:lnTo>
                <a:close/>
              </a:path>
            </a:pathLst>
          </a:custGeom>
          <a:solidFill>
            <a:srgbClr val="950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0588254-C0F7-1348-B316-183ADB48E7B9}"/>
              </a:ext>
            </a:extLst>
          </p:cNvPr>
          <p:cNvSpPr txBox="1"/>
          <p:nvPr/>
        </p:nvSpPr>
        <p:spPr>
          <a:xfrm>
            <a:off x="942006" y="3427155"/>
            <a:ext cx="10222088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Liuxing</a:t>
            </a:r>
            <a:r>
              <a:rPr lang="zh-CN" altLang="en-US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Lu</a:t>
            </a:r>
            <a:r>
              <a:rPr lang="zh-CN" altLang="en-US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kern="2000" dirty="0">
                <a:solidFill>
                  <a:srgbClr val="333D4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en-US" altLang="zh-CN" sz="2400" kern="2000" dirty="0" err="1">
                <a:solidFill>
                  <a:srgbClr val="333D4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liuxing.lu@unt.edu</a:t>
            </a:r>
            <a:r>
              <a:rPr lang="en-US" altLang="zh-CN" sz="2400" kern="2000" dirty="0">
                <a:solidFill>
                  <a:srgbClr val="333D4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)</a:t>
            </a:r>
            <a:r>
              <a:rPr lang="zh-CN" altLang="en-US" sz="2400" kern="2000" dirty="0">
                <a:solidFill>
                  <a:srgbClr val="333D4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lang="en-US" altLang="zh-CN" sz="2400" kern="2000" dirty="0">
              <a:solidFill>
                <a:srgbClr val="333D4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Yu</a:t>
            </a:r>
            <a:r>
              <a:rPr lang="zh-CN" altLang="en-US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Shi</a:t>
            </a:r>
            <a:r>
              <a:rPr lang="zh-CN" altLang="en-US" sz="24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kern="2000" dirty="0">
                <a:solidFill>
                  <a:srgbClr val="333D4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(yu.shi2@unt.edu)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9E22741-1C6B-F74C-BECE-2BB37D966EFA}"/>
              </a:ext>
            </a:extLst>
          </p:cNvPr>
          <p:cNvSpPr txBox="1"/>
          <p:nvPr/>
        </p:nvSpPr>
        <p:spPr>
          <a:xfrm>
            <a:off x="5264258" y="22781"/>
            <a:ext cx="692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Brown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Information,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Texas</a:t>
            </a:r>
            <a:r>
              <a:rPr kumimoji="1" lang="zh-CN" alt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622592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92113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6147" name="组合 26">
            <a:extLst>
              <a:ext uri="{FF2B5EF4-FFF2-40B4-BE49-F238E27FC236}">
                <a16:creationId xmlns:a16="http://schemas.microsoft.com/office/drawing/2014/main" id="{1D820B0D-68A2-4940-9022-02A0E82E6792}"/>
              </a:ext>
            </a:extLst>
          </p:cNvPr>
          <p:cNvGrpSpPr>
            <a:grpSpLocks/>
          </p:cNvGrpSpPr>
          <p:nvPr/>
        </p:nvGrpSpPr>
        <p:grpSpPr bwMode="auto">
          <a:xfrm>
            <a:off x="8548688" y="2998788"/>
            <a:ext cx="3643312" cy="3859212"/>
            <a:chOff x="7329714" y="1706562"/>
            <a:chExt cx="4862286" cy="5151439"/>
          </a:xfrm>
        </p:grpSpPr>
        <p:sp>
          <p:nvSpPr>
            <p:cNvPr id="28" name="矩形 5">
              <a:extLst>
                <a:ext uri="{FF2B5EF4-FFF2-40B4-BE49-F238E27FC236}">
                  <a16:creationId xmlns:a16="http://schemas.microsoft.com/office/drawing/2014/main" id="{5A56AD2A-A5A8-D64F-BFB6-FACC492B66FF}"/>
                </a:ext>
              </a:extLst>
            </p:cNvPr>
            <p:cNvSpPr/>
            <p:nvPr/>
          </p:nvSpPr>
          <p:spPr>
            <a:xfrm>
              <a:off x="9448357" y="4094744"/>
              <a:ext cx="915254" cy="639957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-1" fmla="*/ 0 w 914400"/>
                <a:gd name="connsiteY0-2" fmla="*/ 0 h 914400"/>
                <a:gd name="connsiteX1-3" fmla="*/ 914400 w 914400"/>
                <a:gd name="connsiteY1-4" fmla="*/ 0 h 914400"/>
                <a:gd name="connsiteX2-5" fmla="*/ 0 w 914400"/>
                <a:gd name="connsiteY2-6" fmla="*/ 914400 h 914400"/>
                <a:gd name="connsiteX3-7" fmla="*/ 0 w 914400"/>
                <a:gd name="connsiteY3-8" fmla="*/ 0 h 914400"/>
                <a:gd name="connsiteX0-9" fmla="*/ 0 w 914400"/>
                <a:gd name="connsiteY0-10" fmla="*/ 0 h 638629"/>
                <a:gd name="connsiteX1-11" fmla="*/ 914400 w 914400"/>
                <a:gd name="connsiteY1-12" fmla="*/ 0 h 638629"/>
                <a:gd name="connsiteX2-13" fmla="*/ 551543 w 914400"/>
                <a:gd name="connsiteY2-14" fmla="*/ 638629 h 638629"/>
                <a:gd name="connsiteX3-15" fmla="*/ 0 w 914400"/>
                <a:gd name="connsiteY3-16" fmla="*/ 0 h 6386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14400" h="638629">
                  <a:moveTo>
                    <a:pt x="0" y="0"/>
                  </a:moveTo>
                  <a:lnTo>
                    <a:pt x="914400" y="0"/>
                  </a:lnTo>
                  <a:lnTo>
                    <a:pt x="551543" y="6386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9" name="直角三角形 28">
              <a:extLst>
                <a:ext uri="{FF2B5EF4-FFF2-40B4-BE49-F238E27FC236}">
                  <a16:creationId xmlns:a16="http://schemas.microsoft.com/office/drawing/2014/main" id="{0F58B229-DEFF-2046-A4F8-33FBBCF5F44A}"/>
                </a:ext>
              </a:extLst>
            </p:cNvPr>
            <p:cNvSpPr/>
            <p:nvPr/>
          </p:nvSpPr>
          <p:spPr bwMode="auto">
            <a:xfrm rot="16200000">
              <a:off x="7185138" y="1851139"/>
              <a:ext cx="5151439" cy="4862286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直角三角形 29">
              <a:extLst>
                <a:ext uri="{FF2B5EF4-FFF2-40B4-BE49-F238E27FC236}">
                  <a16:creationId xmlns:a16="http://schemas.microsoft.com/office/drawing/2014/main" id="{E80F18A9-BE04-7244-8D17-339ACC22DB43}"/>
                </a:ext>
              </a:extLst>
            </p:cNvPr>
            <p:cNvSpPr/>
            <p:nvPr/>
          </p:nvSpPr>
          <p:spPr bwMode="auto">
            <a:xfrm rot="16200000">
              <a:off x="7484925" y="2150926"/>
              <a:ext cx="5151439" cy="4262711"/>
            </a:xfrm>
            <a:prstGeom prst="rtTriangle">
              <a:avLst/>
            </a:prstGeom>
            <a:solidFill>
              <a:srgbClr val="333E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A4D09EF9-8DC5-F749-92B7-AFCB47A8B7BC}"/>
                </a:ext>
              </a:extLst>
            </p:cNvPr>
            <p:cNvSpPr/>
            <p:nvPr/>
          </p:nvSpPr>
          <p:spPr bwMode="auto">
            <a:xfrm>
              <a:off x="9448357" y="3126334"/>
              <a:ext cx="2743643" cy="972649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2" name="矩形 7">
            <a:extLst>
              <a:ext uri="{FF2B5EF4-FFF2-40B4-BE49-F238E27FC236}">
                <a16:creationId xmlns:a16="http://schemas.microsoft.com/office/drawing/2014/main" id="{A209240D-A6D4-144C-A7B3-B288B347569E}"/>
              </a:ext>
            </a:extLst>
          </p:cNvPr>
          <p:cNvSpPr/>
          <p:nvPr/>
        </p:nvSpPr>
        <p:spPr>
          <a:xfrm>
            <a:off x="1338263" y="841375"/>
            <a:ext cx="650875" cy="366713"/>
          </a:xfrm>
          <a:custGeom>
            <a:avLst/>
            <a:gdLst>
              <a:gd name="connsiteX0" fmla="*/ 0 w 650194"/>
              <a:gd name="connsiteY0" fmla="*/ 0 h 365624"/>
              <a:gd name="connsiteX1" fmla="*/ 650194 w 650194"/>
              <a:gd name="connsiteY1" fmla="*/ 0 h 365624"/>
              <a:gd name="connsiteX2" fmla="*/ 650194 w 650194"/>
              <a:gd name="connsiteY2" fmla="*/ 365624 h 365624"/>
              <a:gd name="connsiteX3" fmla="*/ 0 w 650194"/>
              <a:gd name="connsiteY3" fmla="*/ 365624 h 365624"/>
              <a:gd name="connsiteX4" fmla="*/ 0 w 650194"/>
              <a:gd name="connsiteY4" fmla="*/ 0 h 365624"/>
              <a:gd name="connsiteX0-1" fmla="*/ 0 w 650194"/>
              <a:gd name="connsiteY0-2" fmla="*/ 0 h 365624"/>
              <a:gd name="connsiteX1-3" fmla="*/ 223474 w 650194"/>
              <a:gd name="connsiteY1-4" fmla="*/ 52251 h 365624"/>
              <a:gd name="connsiteX2-5" fmla="*/ 650194 w 650194"/>
              <a:gd name="connsiteY2-6" fmla="*/ 365624 h 365624"/>
              <a:gd name="connsiteX3-7" fmla="*/ 0 w 650194"/>
              <a:gd name="connsiteY3-8" fmla="*/ 365624 h 365624"/>
              <a:gd name="connsiteX4-9" fmla="*/ 0 w 650194"/>
              <a:gd name="connsiteY4-10" fmla="*/ 0 h 3656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50194" h="365624">
                <a:moveTo>
                  <a:pt x="0" y="0"/>
                </a:moveTo>
                <a:lnTo>
                  <a:pt x="223474" y="52251"/>
                </a:lnTo>
                <a:lnTo>
                  <a:pt x="650194" y="365624"/>
                </a:lnTo>
                <a:lnTo>
                  <a:pt x="0" y="365624"/>
                </a:lnTo>
                <a:lnTo>
                  <a:pt x="0" y="0"/>
                </a:lnTo>
                <a:close/>
              </a:path>
            </a:pathLst>
          </a:custGeom>
          <a:solidFill>
            <a:srgbClr val="70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直角三角形 32">
            <a:extLst>
              <a:ext uri="{FF2B5EF4-FFF2-40B4-BE49-F238E27FC236}">
                <a16:creationId xmlns:a16="http://schemas.microsoft.com/office/drawing/2014/main" id="{0219A3A7-D52F-3940-A0F2-2C39881564B0}"/>
              </a:ext>
            </a:extLst>
          </p:cNvPr>
          <p:cNvSpPr/>
          <p:nvPr/>
        </p:nvSpPr>
        <p:spPr bwMode="auto">
          <a:xfrm rot="16200000" flipH="1" flipV="1">
            <a:off x="381000" y="-381000"/>
            <a:ext cx="2441575" cy="3203575"/>
          </a:xfrm>
          <a:prstGeom prst="rtTriangle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直角三角形 33">
            <a:extLst>
              <a:ext uri="{FF2B5EF4-FFF2-40B4-BE49-F238E27FC236}">
                <a16:creationId xmlns:a16="http://schemas.microsoft.com/office/drawing/2014/main" id="{48D4CFD4-1A25-F241-8FB2-DED81F2C7FB8}"/>
              </a:ext>
            </a:extLst>
          </p:cNvPr>
          <p:cNvSpPr/>
          <p:nvPr/>
        </p:nvSpPr>
        <p:spPr bwMode="auto">
          <a:xfrm rot="16200000" flipH="1" flipV="1">
            <a:off x="212725" y="-212725"/>
            <a:ext cx="2441575" cy="2867025"/>
          </a:xfrm>
          <a:prstGeom prst="rtTriangle">
            <a:avLst/>
          </a:prstGeom>
          <a:solidFill>
            <a:srgbClr val="33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96CE3BA5-EB5C-0C45-B8B3-C9099D134EC1}"/>
              </a:ext>
            </a:extLst>
          </p:cNvPr>
          <p:cNvSpPr/>
          <p:nvPr/>
        </p:nvSpPr>
        <p:spPr bwMode="auto">
          <a:xfrm flipH="1" flipV="1">
            <a:off x="0" y="1208088"/>
            <a:ext cx="1989138" cy="487362"/>
          </a:xfrm>
          <a:custGeom>
            <a:avLst/>
            <a:gdLst>
              <a:gd name="connsiteX0" fmla="*/ 1096142 w 2767115"/>
              <a:gd name="connsiteY0" fmla="*/ 0 h 969423"/>
              <a:gd name="connsiteX1" fmla="*/ 2767115 w 2767115"/>
              <a:gd name="connsiteY1" fmla="*/ 0 h 969423"/>
              <a:gd name="connsiteX2" fmla="*/ 2767115 w 2767115"/>
              <a:gd name="connsiteY2" fmla="*/ 969423 h 969423"/>
              <a:gd name="connsiteX3" fmla="*/ 0 w 2767115"/>
              <a:gd name="connsiteY3" fmla="*/ 969423 h 969423"/>
              <a:gd name="connsiteX0-1" fmla="*/ 1072330 w 2743303"/>
              <a:gd name="connsiteY0-2" fmla="*/ 0 h 974185"/>
              <a:gd name="connsiteX1-3" fmla="*/ 2743303 w 2743303"/>
              <a:gd name="connsiteY1-4" fmla="*/ 0 h 974185"/>
              <a:gd name="connsiteX2-5" fmla="*/ 2743303 w 2743303"/>
              <a:gd name="connsiteY2-6" fmla="*/ 969423 h 974185"/>
              <a:gd name="connsiteX3-7" fmla="*/ 0 w 2743303"/>
              <a:gd name="connsiteY3-8" fmla="*/ 974185 h 974185"/>
              <a:gd name="connsiteX4" fmla="*/ 1072330 w 2743303"/>
              <a:gd name="connsiteY4" fmla="*/ 0 h 974185"/>
              <a:gd name="connsiteX0-9" fmla="*/ 1096142 w 2743303"/>
              <a:gd name="connsiteY0-10" fmla="*/ 0 h 974185"/>
              <a:gd name="connsiteX1-11" fmla="*/ 2743303 w 2743303"/>
              <a:gd name="connsiteY1-12" fmla="*/ 0 h 974185"/>
              <a:gd name="connsiteX2-13" fmla="*/ 2743303 w 2743303"/>
              <a:gd name="connsiteY2-14" fmla="*/ 969423 h 974185"/>
              <a:gd name="connsiteX3-15" fmla="*/ 0 w 2743303"/>
              <a:gd name="connsiteY3-16" fmla="*/ 974185 h 974185"/>
              <a:gd name="connsiteX4-17" fmla="*/ 1096142 w 2743303"/>
              <a:gd name="connsiteY4-18" fmla="*/ 0 h 9741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2743303" h="974185">
                <a:moveTo>
                  <a:pt x="1096142" y="0"/>
                </a:moveTo>
                <a:lnTo>
                  <a:pt x="2743303" y="0"/>
                </a:lnTo>
                <a:lnTo>
                  <a:pt x="2743303" y="969423"/>
                </a:lnTo>
                <a:lnTo>
                  <a:pt x="0" y="974185"/>
                </a:lnTo>
                <a:lnTo>
                  <a:pt x="1096142" y="0"/>
                </a:lnTo>
                <a:close/>
              </a:path>
            </a:pathLst>
          </a:custGeom>
          <a:solidFill>
            <a:srgbClr val="950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356F754-5A5A-D943-B0EC-856271A1C6E4}"/>
              </a:ext>
            </a:extLst>
          </p:cNvPr>
          <p:cNvGrpSpPr/>
          <p:nvPr/>
        </p:nvGrpSpPr>
        <p:grpSpPr>
          <a:xfrm>
            <a:off x="3509922" y="2441575"/>
            <a:ext cx="1558248" cy="1545499"/>
            <a:chOff x="3277223" y="2189593"/>
            <a:chExt cx="1924050" cy="1924050"/>
          </a:xfrm>
        </p:grpSpPr>
        <p:sp>
          <p:nvSpPr>
            <p:cNvPr id="37" name="KSO_Shape">
              <a:extLst>
                <a:ext uri="{FF2B5EF4-FFF2-40B4-BE49-F238E27FC236}">
                  <a16:creationId xmlns:a16="http://schemas.microsoft.com/office/drawing/2014/main" id="{A4803D40-64DE-4543-8CEF-29249C169F8F}"/>
                </a:ext>
              </a:extLst>
            </p:cNvPr>
            <p:cNvSpPr/>
            <p:nvPr/>
          </p:nvSpPr>
          <p:spPr bwMode="auto">
            <a:xfrm rot="18900000">
              <a:off x="3277223" y="2189593"/>
              <a:ext cx="1924050" cy="1924050"/>
            </a:xfrm>
            <a:prstGeom prst="rect">
              <a:avLst/>
            </a:prstGeom>
            <a:solidFill>
              <a:srgbClr val="333E50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KSO_Shape">
              <a:extLst>
                <a:ext uri="{FF2B5EF4-FFF2-40B4-BE49-F238E27FC236}">
                  <a16:creationId xmlns:a16="http://schemas.microsoft.com/office/drawing/2014/main" id="{2C7D026D-ED3A-7048-956A-5D0277A6E7BB}"/>
                </a:ext>
              </a:extLst>
            </p:cNvPr>
            <p:cNvSpPr/>
            <p:nvPr/>
          </p:nvSpPr>
          <p:spPr bwMode="auto">
            <a:xfrm rot="18900000">
              <a:off x="3475660" y="2388030"/>
              <a:ext cx="1527175" cy="1527175"/>
            </a:xfrm>
            <a:prstGeom prst="rect">
              <a:avLst/>
            </a:prstGeom>
            <a:solidFill>
              <a:srgbClr val="333E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4" name="文本框 104">
              <a:extLst>
                <a:ext uri="{FF2B5EF4-FFF2-40B4-BE49-F238E27FC236}">
                  <a16:creationId xmlns:a16="http://schemas.microsoft.com/office/drawing/2014/main" id="{9EBF559B-DC7F-F747-98E2-53EBD60F0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8408" y="2535991"/>
              <a:ext cx="1466850" cy="10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6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01</a:t>
              </a:r>
              <a:endParaRPr lang="zh-CN" altLang="en-US" sz="6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155" name="组合 2">
            <a:extLst>
              <a:ext uri="{FF2B5EF4-FFF2-40B4-BE49-F238E27FC236}">
                <a16:creationId xmlns:a16="http://schemas.microsoft.com/office/drawing/2014/main" id="{9DB9E9A2-9F47-F849-B711-88B578C6327B}"/>
              </a:ext>
            </a:extLst>
          </p:cNvPr>
          <p:cNvGrpSpPr>
            <a:grpSpLocks/>
          </p:cNvGrpSpPr>
          <p:nvPr/>
        </p:nvGrpSpPr>
        <p:grpSpPr bwMode="auto">
          <a:xfrm>
            <a:off x="5796237" y="2719819"/>
            <a:ext cx="3797300" cy="1174563"/>
            <a:chOff x="5314188" y="2645698"/>
            <a:chExt cx="3091391" cy="1175210"/>
          </a:xfrm>
        </p:grpSpPr>
        <p:sp>
          <p:nvSpPr>
            <p:cNvPr id="6156" name="TextBox 52">
              <a:extLst>
                <a:ext uri="{FF2B5EF4-FFF2-40B4-BE49-F238E27FC236}">
                  <a16:creationId xmlns:a16="http://schemas.microsoft.com/office/drawing/2014/main" id="{A50D12BE-DC8E-3F45-A3ED-1F29D59C7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8547" y="2645698"/>
              <a:ext cx="1965604" cy="769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4400" dirty="0">
                  <a:solidFill>
                    <a:srgbClr val="333E5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About</a:t>
              </a:r>
              <a:r>
                <a:rPr lang="zh-CN" altLang="en-US" sz="4400" dirty="0">
                  <a:solidFill>
                    <a:srgbClr val="333E5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 </a:t>
              </a:r>
              <a:r>
                <a:rPr lang="en-US" altLang="zh-CN" sz="4400" dirty="0">
                  <a:solidFill>
                    <a:srgbClr val="333E5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us</a:t>
              </a:r>
              <a:endParaRPr lang="zh-CN" altLang="en-US" sz="44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174ADE65-7465-F34C-A8DF-0D4678F32FED}"/>
                </a:ext>
              </a:extLst>
            </p:cNvPr>
            <p:cNvSpPr/>
            <p:nvPr/>
          </p:nvSpPr>
          <p:spPr>
            <a:xfrm>
              <a:off x="5314188" y="3416151"/>
              <a:ext cx="3091391" cy="40475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  <a:defRPr/>
              </a:pP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A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 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brief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 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self-introduction</a:t>
              </a:r>
            </a:p>
          </p:txBody>
        </p:sp>
      </p:grp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92113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6147" name="组合 26">
            <a:extLst>
              <a:ext uri="{FF2B5EF4-FFF2-40B4-BE49-F238E27FC236}">
                <a16:creationId xmlns:a16="http://schemas.microsoft.com/office/drawing/2014/main" id="{1D820B0D-68A2-4940-9022-02A0E82E6792}"/>
              </a:ext>
            </a:extLst>
          </p:cNvPr>
          <p:cNvGrpSpPr>
            <a:grpSpLocks/>
          </p:cNvGrpSpPr>
          <p:nvPr/>
        </p:nvGrpSpPr>
        <p:grpSpPr bwMode="auto">
          <a:xfrm>
            <a:off x="8548688" y="2998788"/>
            <a:ext cx="3643312" cy="3859212"/>
            <a:chOff x="7329714" y="1706562"/>
            <a:chExt cx="4862286" cy="5151439"/>
          </a:xfrm>
        </p:grpSpPr>
        <p:sp>
          <p:nvSpPr>
            <p:cNvPr id="28" name="矩形 5">
              <a:extLst>
                <a:ext uri="{FF2B5EF4-FFF2-40B4-BE49-F238E27FC236}">
                  <a16:creationId xmlns:a16="http://schemas.microsoft.com/office/drawing/2014/main" id="{5A56AD2A-A5A8-D64F-BFB6-FACC492B66FF}"/>
                </a:ext>
              </a:extLst>
            </p:cNvPr>
            <p:cNvSpPr/>
            <p:nvPr/>
          </p:nvSpPr>
          <p:spPr>
            <a:xfrm>
              <a:off x="9448357" y="4094744"/>
              <a:ext cx="915254" cy="639957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-1" fmla="*/ 0 w 914400"/>
                <a:gd name="connsiteY0-2" fmla="*/ 0 h 914400"/>
                <a:gd name="connsiteX1-3" fmla="*/ 914400 w 914400"/>
                <a:gd name="connsiteY1-4" fmla="*/ 0 h 914400"/>
                <a:gd name="connsiteX2-5" fmla="*/ 0 w 914400"/>
                <a:gd name="connsiteY2-6" fmla="*/ 914400 h 914400"/>
                <a:gd name="connsiteX3-7" fmla="*/ 0 w 914400"/>
                <a:gd name="connsiteY3-8" fmla="*/ 0 h 914400"/>
                <a:gd name="connsiteX0-9" fmla="*/ 0 w 914400"/>
                <a:gd name="connsiteY0-10" fmla="*/ 0 h 638629"/>
                <a:gd name="connsiteX1-11" fmla="*/ 914400 w 914400"/>
                <a:gd name="connsiteY1-12" fmla="*/ 0 h 638629"/>
                <a:gd name="connsiteX2-13" fmla="*/ 551543 w 914400"/>
                <a:gd name="connsiteY2-14" fmla="*/ 638629 h 638629"/>
                <a:gd name="connsiteX3-15" fmla="*/ 0 w 914400"/>
                <a:gd name="connsiteY3-16" fmla="*/ 0 h 6386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14400" h="638629">
                  <a:moveTo>
                    <a:pt x="0" y="0"/>
                  </a:moveTo>
                  <a:lnTo>
                    <a:pt x="914400" y="0"/>
                  </a:lnTo>
                  <a:lnTo>
                    <a:pt x="551543" y="6386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9" name="直角三角形 28">
              <a:extLst>
                <a:ext uri="{FF2B5EF4-FFF2-40B4-BE49-F238E27FC236}">
                  <a16:creationId xmlns:a16="http://schemas.microsoft.com/office/drawing/2014/main" id="{0F58B229-DEFF-2046-A4F8-33FBBCF5F44A}"/>
                </a:ext>
              </a:extLst>
            </p:cNvPr>
            <p:cNvSpPr/>
            <p:nvPr/>
          </p:nvSpPr>
          <p:spPr bwMode="auto">
            <a:xfrm rot="16200000">
              <a:off x="7185138" y="1851139"/>
              <a:ext cx="5151439" cy="4862286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直角三角形 29">
              <a:extLst>
                <a:ext uri="{FF2B5EF4-FFF2-40B4-BE49-F238E27FC236}">
                  <a16:creationId xmlns:a16="http://schemas.microsoft.com/office/drawing/2014/main" id="{E80F18A9-BE04-7244-8D17-339ACC22DB43}"/>
                </a:ext>
              </a:extLst>
            </p:cNvPr>
            <p:cNvSpPr/>
            <p:nvPr/>
          </p:nvSpPr>
          <p:spPr bwMode="auto">
            <a:xfrm rot="16200000">
              <a:off x="7484925" y="2150926"/>
              <a:ext cx="5151439" cy="4262711"/>
            </a:xfrm>
            <a:prstGeom prst="rtTriangle">
              <a:avLst/>
            </a:prstGeom>
            <a:solidFill>
              <a:srgbClr val="333E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A4D09EF9-8DC5-F749-92B7-AFCB47A8B7BC}"/>
                </a:ext>
              </a:extLst>
            </p:cNvPr>
            <p:cNvSpPr/>
            <p:nvPr/>
          </p:nvSpPr>
          <p:spPr bwMode="auto">
            <a:xfrm>
              <a:off x="9448357" y="3126334"/>
              <a:ext cx="2743643" cy="972649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2" name="矩形 7">
            <a:extLst>
              <a:ext uri="{FF2B5EF4-FFF2-40B4-BE49-F238E27FC236}">
                <a16:creationId xmlns:a16="http://schemas.microsoft.com/office/drawing/2014/main" id="{A209240D-A6D4-144C-A7B3-B288B347569E}"/>
              </a:ext>
            </a:extLst>
          </p:cNvPr>
          <p:cNvSpPr/>
          <p:nvPr/>
        </p:nvSpPr>
        <p:spPr>
          <a:xfrm>
            <a:off x="1338263" y="841375"/>
            <a:ext cx="650875" cy="366713"/>
          </a:xfrm>
          <a:custGeom>
            <a:avLst/>
            <a:gdLst>
              <a:gd name="connsiteX0" fmla="*/ 0 w 650194"/>
              <a:gd name="connsiteY0" fmla="*/ 0 h 365624"/>
              <a:gd name="connsiteX1" fmla="*/ 650194 w 650194"/>
              <a:gd name="connsiteY1" fmla="*/ 0 h 365624"/>
              <a:gd name="connsiteX2" fmla="*/ 650194 w 650194"/>
              <a:gd name="connsiteY2" fmla="*/ 365624 h 365624"/>
              <a:gd name="connsiteX3" fmla="*/ 0 w 650194"/>
              <a:gd name="connsiteY3" fmla="*/ 365624 h 365624"/>
              <a:gd name="connsiteX4" fmla="*/ 0 w 650194"/>
              <a:gd name="connsiteY4" fmla="*/ 0 h 365624"/>
              <a:gd name="connsiteX0-1" fmla="*/ 0 w 650194"/>
              <a:gd name="connsiteY0-2" fmla="*/ 0 h 365624"/>
              <a:gd name="connsiteX1-3" fmla="*/ 223474 w 650194"/>
              <a:gd name="connsiteY1-4" fmla="*/ 52251 h 365624"/>
              <a:gd name="connsiteX2-5" fmla="*/ 650194 w 650194"/>
              <a:gd name="connsiteY2-6" fmla="*/ 365624 h 365624"/>
              <a:gd name="connsiteX3-7" fmla="*/ 0 w 650194"/>
              <a:gd name="connsiteY3-8" fmla="*/ 365624 h 365624"/>
              <a:gd name="connsiteX4-9" fmla="*/ 0 w 650194"/>
              <a:gd name="connsiteY4-10" fmla="*/ 0 h 3656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50194" h="365624">
                <a:moveTo>
                  <a:pt x="0" y="0"/>
                </a:moveTo>
                <a:lnTo>
                  <a:pt x="223474" y="52251"/>
                </a:lnTo>
                <a:lnTo>
                  <a:pt x="650194" y="365624"/>
                </a:lnTo>
                <a:lnTo>
                  <a:pt x="0" y="365624"/>
                </a:lnTo>
                <a:lnTo>
                  <a:pt x="0" y="0"/>
                </a:lnTo>
                <a:close/>
              </a:path>
            </a:pathLst>
          </a:custGeom>
          <a:solidFill>
            <a:srgbClr val="70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直角三角形 32">
            <a:extLst>
              <a:ext uri="{FF2B5EF4-FFF2-40B4-BE49-F238E27FC236}">
                <a16:creationId xmlns:a16="http://schemas.microsoft.com/office/drawing/2014/main" id="{0219A3A7-D52F-3940-A0F2-2C39881564B0}"/>
              </a:ext>
            </a:extLst>
          </p:cNvPr>
          <p:cNvSpPr/>
          <p:nvPr/>
        </p:nvSpPr>
        <p:spPr bwMode="auto">
          <a:xfrm rot="16200000" flipH="1" flipV="1">
            <a:off x="381000" y="-381000"/>
            <a:ext cx="2441575" cy="3203575"/>
          </a:xfrm>
          <a:prstGeom prst="rtTriangle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直角三角形 33">
            <a:extLst>
              <a:ext uri="{FF2B5EF4-FFF2-40B4-BE49-F238E27FC236}">
                <a16:creationId xmlns:a16="http://schemas.microsoft.com/office/drawing/2014/main" id="{48D4CFD4-1A25-F241-8FB2-DED81F2C7FB8}"/>
              </a:ext>
            </a:extLst>
          </p:cNvPr>
          <p:cNvSpPr/>
          <p:nvPr/>
        </p:nvSpPr>
        <p:spPr bwMode="auto">
          <a:xfrm rot="16200000" flipH="1" flipV="1">
            <a:off x="212725" y="-212725"/>
            <a:ext cx="2441575" cy="2867025"/>
          </a:xfrm>
          <a:prstGeom prst="rtTriangle">
            <a:avLst/>
          </a:prstGeom>
          <a:solidFill>
            <a:srgbClr val="33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96CE3BA5-EB5C-0C45-B8B3-C9099D134EC1}"/>
              </a:ext>
            </a:extLst>
          </p:cNvPr>
          <p:cNvSpPr/>
          <p:nvPr/>
        </p:nvSpPr>
        <p:spPr bwMode="auto">
          <a:xfrm flipH="1" flipV="1">
            <a:off x="0" y="1208088"/>
            <a:ext cx="1989138" cy="487362"/>
          </a:xfrm>
          <a:custGeom>
            <a:avLst/>
            <a:gdLst>
              <a:gd name="connsiteX0" fmla="*/ 1096142 w 2767115"/>
              <a:gd name="connsiteY0" fmla="*/ 0 h 969423"/>
              <a:gd name="connsiteX1" fmla="*/ 2767115 w 2767115"/>
              <a:gd name="connsiteY1" fmla="*/ 0 h 969423"/>
              <a:gd name="connsiteX2" fmla="*/ 2767115 w 2767115"/>
              <a:gd name="connsiteY2" fmla="*/ 969423 h 969423"/>
              <a:gd name="connsiteX3" fmla="*/ 0 w 2767115"/>
              <a:gd name="connsiteY3" fmla="*/ 969423 h 969423"/>
              <a:gd name="connsiteX0-1" fmla="*/ 1072330 w 2743303"/>
              <a:gd name="connsiteY0-2" fmla="*/ 0 h 974185"/>
              <a:gd name="connsiteX1-3" fmla="*/ 2743303 w 2743303"/>
              <a:gd name="connsiteY1-4" fmla="*/ 0 h 974185"/>
              <a:gd name="connsiteX2-5" fmla="*/ 2743303 w 2743303"/>
              <a:gd name="connsiteY2-6" fmla="*/ 969423 h 974185"/>
              <a:gd name="connsiteX3-7" fmla="*/ 0 w 2743303"/>
              <a:gd name="connsiteY3-8" fmla="*/ 974185 h 974185"/>
              <a:gd name="connsiteX4" fmla="*/ 1072330 w 2743303"/>
              <a:gd name="connsiteY4" fmla="*/ 0 h 974185"/>
              <a:gd name="connsiteX0-9" fmla="*/ 1096142 w 2743303"/>
              <a:gd name="connsiteY0-10" fmla="*/ 0 h 974185"/>
              <a:gd name="connsiteX1-11" fmla="*/ 2743303 w 2743303"/>
              <a:gd name="connsiteY1-12" fmla="*/ 0 h 974185"/>
              <a:gd name="connsiteX2-13" fmla="*/ 2743303 w 2743303"/>
              <a:gd name="connsiteY2-14" fmla="*/ 969423 h 974185"/>
              <a:gd name="connsiteX3-15" fmla="*/ 0 w 2743303"/>
              <a:gd name="connsiteY3-16" fmla="*/ 974185 h 974185"/>
              <a:gd name="connsiteX4-17" fmla="*/ 1096142 w 2743303"/>
              <a:gd name="connsiteY4-18" fmla="*/ 0 h 9741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2743303" h="974185">
                <a:moveTo>
                  <a:pt x="1096142" y="0"/>
                </a:moveTo>
                <a:lnTo>
                  <a:pt x="2743303" y="0"/>
                </a:lnTo>
                <a:lnTo>
                  <a:pt x="2743303" y="969423"/>
                </a:lnTo>
                <a:lnTo>
                  <a:pt x="0" y="974185"/>
                </a:lnTo>
                <a:lnTo>
                  <a:pt x="1096142" y="0"/>
                </a:lnTo>
                <a:close/>
              </a:path>
            </a:pathLst>
          </a:custGeom>
          <a:solidFill>
            <a:srgbClr val="950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4075BC5-C525-BC44-9544-22F4040E07CC}"/>
              </a:ext>
            </a:extLst>
          </p:cNvPr>
          <p:cNvSpPr/>
          <p:nvPr/>
        </p:nvSpPr>
        <p:spPr>
          <a:xfrm>
            <a:off x="2034866" y="1220787"/>
            <a:ext cx="1280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Yu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Shi</a:t>
            </a:r>
            <a:endParaRPr lang="zh-CN" altLang="en-US" sz="28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6E1E3B4-FE74-094F-B82B-F2B3BB9C002E}"/>
              </a:ext>
            </a:extLst>
          </p:cNvPr>
          <p:cNvSpPr txBox="1"/>
          <p:nvPr/>
        </p:nvSpPr>
        <p:spPr>
          <a:xfrm>
            <a:off x="1843088" y="2016204"/>
            <a:ext cx="8978900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Wuhan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(Supervisor: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Ziming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Zeng)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visiting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(Supervisor: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Junhua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Ding)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Major: Management Science and Engineering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interest: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behavior,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 based on user cognition (2)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interest modeling.</a:t>
            </a:r>
          </a:p>
        </p:txBody>
      </p:sp>
    </p:spTree>
    <p:extLst>
      <p:ext uri="{BB962C8B-B14F-4D97-AF65-F5344CB8AC3E}">
        <p14:creationId xmlns:p14="http://schemas.microsoft.com/office/powerpoint/2010/main" val="4279730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92113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6147" name="组合 26">
            <a:extLst>
              <a:ext uri="{FF2B5EF4-FFF2-40B4-BE49-F238E27FC236}">
                <a16:creationId xmlns:a16="http://schemas.microsoft.com/office/drawing/2014/main" id="{1D820B0D-68A2-4940-9022-02A0E82E6792}"/>
              </a:ext>
            </a:extLst>
          </p:cNvPr>
          <p:cNvGrpSpPr>
            <a:grpSpLocks/>
          </p:cNvGrpSpPr>
          <p:nvPr/>
        </p:nvGrpSpPr>
        <p:grpSpPr bwMode="auto">
          <a:xfrm>
            <a:off x="8548688" y="2998788"/>
            <a:ext cx="3643312" cy="3859212"/>
            <a:chOff x="7329714" y="1706562"/>
            <a:chExt cx="4862286" cy="5151439"/>
          </a:xfrm>
        </p:grpSpPr>
        <p:sp>
          <p:nvSpPr>
            <p:cNvPr id="28" name="矩形 5">
              <a:extLst>
                <a:ext uri="{FF2B5EF4-FFF2-40B4-BE49-F238E27FC236}">
                  <a16:creationId xmlns:a16="http://schemas.microsoft.com/office/drawing/2014/main" id="{5A56AD2A-A5A8-D64F-BFB6-FACC492B66FF}"/>
                </a:ext>
              </a:extLst>
            </p:cNvPr>
            <p:cNvSpPr/>
            <p:nvPr/>
          </p:nvSpPr>
          <p:spPr>
            <a:xfrm>
              <a:off x="9448357" y="4094744"/>
              <a:ext cx="915254" cy="639957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-1" fmla="*/ 0 w 914400"/>
                <a:gd name="connsiteY0-2" fmla="*/ 0 h 914400"/>
                <a:gd name="connsiteX1-3" fmla="*/ 914400 w 914400"/>
                <a:gd name="connsiteY1-4" fmla="*/ 0 h 914400"/>
                <a:gd name="connsiteX2-5" fmla="*/ 0 w 914400"/>
                <a:gd name="connsiteY2-6" fmla="*/ 914400 h 914400"/>
                <a:gd name="connsiteX3-7" fmla="*/ 0 w 914400"/>
                <a:gd name="connsiteY3-8" fmla="*/ 0 h 914400"/>
                <a:gd name="connsiteX0-9" fmla="*/ 0 w 914400"/>
                <a:gd name="connsiteY0-10" fmla="*/ 0 h 638629"/>
                <a:gd name="connsiteX1-11" fmla="*/ 914400 w 914400"/>
                <a:gd name="connsiteY1-12" fmla="*/ 0 h 638629"/>
                <a:gd name="connsiteX2-13" fmla="*/ 551543 w 914400"/>
                <a:gd name="connsiteY2-14" fmla="*/ 638629 h 638629"/>
                <a:gd name="connsiteX3-15" fmla="*/ 0 w 914400"/>
                <a:gd name="connsiteY3-16" fmla="*/ 0 h 6386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14400" h="638629">
                  <a:moveTo>
                    <a:pt x="0" y="0"/>
                  </a:moveTo>
                  <a:lnTo>
                    <a:pt x="914400" y="0"/>
                  </a:lnTo>
                  <a:lnTo>
                    <a:pt x="551543" y="6386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9" name="直角三角形 28">
              <a:extLst>
                <a:ext uri="{FF2B5EF4-FFF2-40B4-BE49-F238E27FC236}">
                  <a16:creationId xmlns:a16="http://schemas.microsoft.com/office/drawing/2014/main" id="{0F58B229-DEFF-2046-A4F8-33FBBCF5F44A}"/>
                </a:ext>
              </a:extLst>
            </p:cNvPr>
            <p:cNvSpPr/>
            <p:nvPr/>
          </p:nvSpPr>
          <p:spPr bwMode="auto">
            <a:xfrm rot="16200000">
              <a:off x="7185138" y="1851139"/>
              <a:ext cx="5151439" cy="4862286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直角三角形 29">
              <a:extLst>
                <a:ext uri="{FF2B5EF4-FFF2-40B4-BE49-F238E27FC236}">
                  <a16:creationId xmlns:a16="http://schemas.microsoft.com/office/drawing/2014/main" id="{E80F18A9-BE04-7244-8D17-339ACC22DB43}"/>
                </a:ext>
              </a:extLst>
            </p:cNvPr>
            <p:cNvSpPr/>
            <p:nvPr/>
          </p:nvSpPr>
          <p:spPr bwMode="auto">
            <a:xfrm rot="16200000">
              <a:off x="7484925" y="2150926"/>
              <a:ext cx="5151439" cy="4262711"/>
            </a:xfrm>
            <a:prstGeom prst="rtTriangle">
              <a:avLst/>
            </a:prstGeom>
            <a:solidFill>
              <a:srgbClr val="333E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A4D09EF9-8DC5-F749-92B7-AFCB47A8B7BC}"/>
                </a:ext>
              </a:extLst>
            </p:cNvPr>
            <p:cNvSpPr/>
            <p:nvPr/>
          </p:nvSpPr>
          <p:spPr bwMode="auto">
            <a:xfrm>
              <a:off x="9448357" y="3126334"/>
              <a:ext cx="2743643" cy="972649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2" name="矩形 7">
            <a:extLst>
              <a:ext uri="{FF2B5EF4-FFF2-40B4-BE49-F238E27FC236}">
                <a16:creationId xmlns:a16="http://schemas.microsoft.com/office/drawing/2014/main" id="{A209240D-A6D4-144C-A7B3-B288B347569E}"/>
              </a:ext>
            </a:extLst>
          </p:cNvPr>
          <p:cNvSpPr/>
          <p:nvPr/>
        </p:nvSpPr>
        <p:spPr>
          <a:xfrm>
            <a:off x="1338263" y="841375"/>
            <a:ext cx="650875" cy="366713"/>
          </a:xfrm>
          <a:custGeom>
            <a:avLst/>
            <a:gdLst>
              <a:gd name="connsiteX0" fmla="*/ 0 w 650194"/>
              <a:gd name="connsiteY0" fmla="*/ 0 h 365624"/>
              <a:gd name="connsiteX1" fmla="*/ 650194 w 650194"/>
              <a:gd name="connsiteY1" fmla="*/ 0 h 365624"/>
              <a:gd name="connsiteX2" fmla="*/ 650194 w 650194"/>
              <a:gd name="connsiteY2" fmla="*/ 365624 h 365624"/>
              <a:gd name="connsiteX3" fmla="*/ 0 w 650194"/>
              <a:gd name="connsiteY3" fmla="*/ 365624 h 365624"/>
              <a:gd name="connsiteX4" fmla="*/ 0 w 650194"/>
              <a:gd name="connsiteY4" fmla="*/ 0 h 365624"/>
              <a:gd name="connsiteX0-1" fmla="*/ 0 w 650194"/>
              <a:gd name="connsiteY0-2" fmla="*/ 0 h 365624"/>
              <a:gd name="connsiteX1-3" fmla="*/ 223474 w 650194"/>
              <a:gd name="connsiteY1-4" fmla="*/ 52251 h 365624"/>
              <a:gd name="connsiteX2-5" fmla="*/ 650194 w 650194"/>
              <a:gd name="connsiteY2-6" fmla="*/ 365624 h 365624"/>
              <a:gd name="connsiteX3-7" fmla="*/ 0 w 650194"/>
              <a:gd name="connsiteY3-8" fmla="*/ 365624 h 365624"/>
              <a:gd name="connsiteX4-9" fmla="*/ 0 w 650194"/>
              <a:gd name="connsiteY4-10" fmla="*/ 0 h 3656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50194" h="365624">
                <a:moveTo>
                  <a:pt x="0" y="0"/>
                </a:moveTo>
                <a:lnTo>
                  <a:pt x="223474" y="52251"/>
                </a:lnTo>
                <a:lnTo>
                  <a:pt x="650194" y="365624"/>
                </a:lnTo>
                <a:lnTo>
                  <a:pt x="0" y="365624"/>
                </a:lnTo>
                <a:lnTo>
                  <a:pt x="0" y="0"/>
                </a:lnTo>
                <a:close/>
              </a:path>
            </a:pathLst>
          </a:custGeom>
          <a:solidFill>
            <a:srgbClr val="70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直角三角形 32">
            <a:extLst>
              <a:ext uri="{FF2B5EF4-FFF2-40B4-BE49-F238E27FC236}">
                <a16:creationId xmlns:a16="http://schemas.microsoft.com/office/drawing/2014/main" id="{0219A3A7-D52F-3940-A0F2-2C39881564B0}"/>
              </a:ext>
            </a:extLst>
          </p:cNvPr>
          <p:cNvSpPr/>
          <p:nvPr/>
        </p:nvSpPr>
        <p:spPr bwMode="auto">
          <a:xfrm rot="16200000" flipH="1" flipV="1">
            <a:off x="381000" y="-381000"/>
            <a:ext cx="2441575" cy="3203575"/>
          </a:xfrm>
          <a:prstGeom prst="rtTriangle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直角三角形 33">
            <a:extLst>
              <a:ext uri="{FF2B5EF4-FFF2-40B4-BE49-F238E27FC236}">
                <a16:creationId xmlns:a16="http://schemas.microsoft.com/office/drawing/2014/main" id="{48D4CFD4-1A25-F241-8FB2-DED81F2C7FB8}"/>
              </a:ext>
            </a:extLst>
          </p:cNvPr>
          <p:cNvSpPr/>
          <p:nvPr/>
        </p:nvSpPr>
        <p:spPr bwMode="auto">
          <a:xfrm rot="16200000" flipH="1" flipV="1">
            <a:off x="212725" y="-212725"/>
            <a:ext cx="2441575" cy="2867025"/>
          </a:xfrm>
          <a:prstGeom prst="rtTriangle">
            <a:avLst/>
          </a:prstGeom>
          <a:solidFill>
            <a:srgbClr val="33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96CE3BA5-EB5C-0C45-B8B3-C9099D134EC1}"/>
              </a:ext>
            </a:extLst>
          </p:cNvPr>
          <p:cNvSpPr/>
          <p:nvPr/>
        </p:nvSpPr>
        <p:spPr bwMode="auto">
          <a:xfrm flipH="1" flipV="1">
            <a:off x="0" y="1208088"/>
            <a:ext cx="1989138" cy="487362"/>
          </a:xfrm>
          <a:custGeom>
            <a:avLst/>
            <a:gdLst>
              <a:gd name="connsiteX0" fmla="*/ 1096142 w 2767115"/>
              <a:gd name="connsiteY0" fmla="*/ 0 h 969423"/>
              <a:gd name="connsiteX1" fmla="*/ 2767115 w 2767115"/>
              <a:gd name="connsiteY1" fmla="*/ 0 h 969423"/>
              <a:gd name="connsiteX2" fmla="*/ 2767115 w 2767115"/>
              <a:gd name="connsiteY2" fmla="*/ 969423 h 969423"/>
              <a:gd name="connsiteX3" fmla="*/ 0 w 2767115"/>
              <a:gd name="connsiteY3" fmla="*/ 969423 h 969423"/>
              <a:gd name="connsiteX0-1" fmla="*/ 1072330 w 2743303"/>
              <a:gd name="connsiteY0-2" fmla="*/ 0 h 974185"/>
              <a:gd name="connsiteX1-3" fmla="*/ 2743303 w 2743303"/>
              <a:gd name="connsiteY1-4" fmla="*/ 0 h 974185"/>
              <a:gd name="connsiteX2-5" fmla="*/ 2743303 w 2743303"/>
              <a:gd name="connsiteY2-6" fmla="*/ 969423 h 974185"/>
              <a:gd name="connsiteX3-7" fmla="*/ 0 w 2743303"/>
              <a:gd name="connsiteY3-8" fmla="*/ 974185 h 974185"/>
              <a:gd name="connsiteX4" fmla="*/ 1072330 w 2743303"/>
              <a:gd name="connsiteY4" fmla="*/ 0 h 974185"/>
              <a:gd name="connsiteX0-9" fmla="*/ 1096142 w 2743303"/>
              <a:gd name="connsiteY0-10" fmla="*/ 0 h 974185"/>
              <a:gd name="connsiteX1-11" fmla="*/ 2743303 w 2743303"/>
              <a:gd name="connsiteY1-12" fmla="*/ 0 h 974185"/>
              <a:gd name="connsiteX2-13" fmla="*/ 2743303 w 2743303"/>
              <a:gd name="connsiteY2-14" fmla="*/ 969423 h 974185"/>
              <a:gd name="connsiteX3-15" fmla="*/ 0 w 2743303"/>
              <a:gd name="connsiteY3-16" fmla="*/ 974185 h 974185"/>
              <a:gd name="connsiteX4-17" fmla="*/ 1096142 w 2743303"/>
              <a:gd name="connsiteY4-18" fmla="*/ 0 h 9741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2743303" h="974185">
                <a:moveTo>
                  <a:pt x="1096142" y="0"/>
                </a:moveTo>
                <a:lnTo>
                  <a:pt x="2743303" y="0"/>
                </a:lnTo>
                <a:lnTo>
                  <a:pt x="2743303" y="969423"/>
                </a:lnTo>
                <a:lnTo>
                  <a:pt x="0" y="974185"/>
                </a:lnTo>
                <a:lnTo>
                  <a:pt x="1096142" y="0"/>
                </a:lnTo>
                <a:close/>
              </a:path>
            </a:pathLst>
          </a:custGeom>
          <a:solidFill>
            <a:srgbClr val="950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4075BC5-C525-BC44-9544-22F4040E07CC}"/>
              </a:ext>
            </a:extLst>
          </p:cNvPr>
          <p:cNvSpPr/>
          <p:nvPr/>
        </p:nvSpPr>
        <p:spPr>
          <a:xfrm>
            <a:off x="2034866" y="1220787"/>
            <a:ext cx="2897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Dr.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 err="1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Ziming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Zeng</a:t>
            </a:r>
            <a:endParaRPr lang="zh-CN" altLang="en-US" sz="28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6E1E3B4-FE74-094F-B82B-F2B3BB9C002E}"/>
              </a:ext>
            </a:extLst>
          </p:cNvPr>
          <p:cNvSpPr txBox="1"/>
          <p:nvPr/>
        </p:nvSpPr>
        <p:spPr>
          <a:xfrm>
            <a:off x="1433512" y="2062163"/>
            <a:ext cx="5942011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professor at the School of Information Management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interests: recommender system, data mining, mobile visual search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Published 5 books and over 100 papers on academic journals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endParaRPr kumimoji="1"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 descr="穿白色衣服的男人在河边&#10;&#10;描述已自动生成">
            <a:extLst>
              <a:ext uri="{FF2B5EF4-FFF2-40B4-BE49-F238E27FC236}">
                <a16:creationId xmlns:a16="http://schemas.microsoft.com/office/drawing/2014/main" id="{12E7C146-2CA1-4027-8EBC-235506274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032" y="1695450"/>
            <a:ext cx="3110533" cy="304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2326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92113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6147" name="组合 26">
            <a:extLst>
              <a:ext uri="{FF2B5EF4-FFF2-40B4-BE49-F238E27FC236}">
                <a16:creationId xmlns:a16="http://schemas.microsoft.com/office/drawing/2014/main" id="{1D820B0D-68A2-4940-9022-02A0E82E6792}"/>
              </a:ext>
            </a:extLst>
          </p:cNvPr>
          <p:cNvGrpSpPr>
            <a:grpSpLocks/>
          </p:cNvGrpSpPr>
          <p:nvPr/>
        </p:nvGrpSpPr>
        <p:grpSpPr bwMode="auto">
          <a:xfrm>
            <a:off x="8548688" y="2998788"/>
            <a:ext cx="3643312" cy="3859212"/>
            <a:chOff x="7329714" y="1706562"/>
            <a:chExt cx="4862286" cy="5151439"/>
          </a:xfrm>
        </p:grpSpPr>
        <p:sp>
          <p:nvSpPr>
            <p:cNvPr id="28" name="矩形 5">
              <a:extLst>
                <a:ext uri="{FF2B5EF4-FFF2-40B4-BE49-F238E27FC236}">
                  <a16:creationId xmlns:a16="http://schemas.microsoft.com/office/drawing/2014/main" id="{5A56AD2A-A5A8-D64F-BFB6-FACC492B66FF}"/>
                </a:ext>
              </a:extLst>
            </p:cNvPr>
            <p:cNvSpPr/>
            <p:nvPr/>
          </p:nvSpPr>
          <p:spPr>
            <a:xfrm>
              <a:off x="9448357" y="4094744"/>
              <a:ext cx="915254" cy="639957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-1" fmla="*/ 0 w 914400"/>
                <a:gd name="connsiteY0-2" fmla="*/ 0 h 914400"/>
                <a:gd name="connsiteX1-3" fmla="*/ 914400 w 914400"/>
                <a:gd name="connsiteY1-4" fmla="*/ 0 h 914400"/>
                <a:gd name="connsiteX2-5" fmla="*/ 0 w 914400"/>
                <a:gd name="connsiteY2-6" fmla="*/ 914400 h 914400"/>
                <a:gd name="connsiteX3-7" fmla="*/ 0 w 914400"/>
                <a:gd name="connsiteY3-8" fmla="*/ 0 h 914400"/>
                <a:gd name="connsiteX0-9" fmla="*/ 0 w 914400"/>
                <a:gd name="connsiteY0-10" fmla="*/ 0 h 638629"/>
                <a:gd name="connsiteX1-11" fmla="*/ 914400 w 914400"/>
                <a:gd name="connsiteY1-12" fmla="*/ 0 h 638629"/>
                <a:gd name="connsiteX2-13" fmla="*/ 551543 w 914400"/>
                <a:gd name="connsiteY2-14" fmla="*/ 638629 h 638629"/>
                <a:gd name="connsiteX3-15" fmla="*/ 0 w 914400"/>
                <a:gd name="connsiteY3-16" fmla="*/ 0 h 6386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14400" h="638629">
                  <a:moveTo>
                    <a:pt x="0" y="0"/>
                  </a:moveTo>
                  <a:lnTo>
                    <a:pt x="914400" y="0"/>
                  </a:lnTo>
                  <a:lnTo>
                    <a:pt x="551543" y="6386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9" name="直角三角形 28">
              <a:extLst>
                <a:ext uri="{FF2B5EF4-FFF2-40B4-BE49-F238E27FC236}">
                  <a16:creationId xmlns:a16="http://schemas.microsoft.com/office/drawing/2014/main" id="{0F58B229-DEFF-2046-A4F8-33FBBCF5F44A}"/>
                </a:ext>
              </a:extLst>
            </p:cNvPr>
            <p:cNvSpPr/>
            <p:nvPr/>
          </p:nvSpPr>
          <p:spPr bwMode="auto">
            <a:xfrm rot="16200000">
              <a:off x="7185138" y="1851139"/>
              <a:ext cx="5151439" cy="4862286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直角三角形 29">
              <a:extLst>
                <a:ext uri="{FF2B5EF4-FFF2-40B4-BE49-F238E27FC236}">
                  <a16:creationId xmlns:a16="http://schemas.microsoft.com/office/drawing/2014/main" id="{E80F18A9-BE04-7244-8D17-339ACC22DB43}"/>
                </a:ext>
              </a:extLst>
            </p:cNvPr>
            <p:cNvSpPr/>
            <p:nvPr/>
          </p:nvSpPr>
          <p:spPr bwMode="auto">
            <a:xfrm rot="16200000">
              <a:off x="7484925" y="2150926"/>
              <a:ext cx="5151439" cy="4262711"/>
            </a:xfrm>
            <a:prstGeom prst="rtTriangle">
              <a:avLst/>
            </a:prstGeom>
            <a:solidFill>
              <a:srgbClr val="333E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A4D09EF9-8DC5-F749-92B7-AFCB47A8B7BC}"/>
                </a:ext>
              </a:extLst>
            </p:cNvPr>
            <p:cNvSpPr/>
            <p:nvPr/>
          </p:nvSpPr>
          <p:spPr bwMode="auto">
            <a:xfrm>
              <a:off x="9448357" y="3126334"/>
              <a:ext cx="2743643" cy="972649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2" name="矩形 7">
            <a:extLst>
              <a:ext uri="{FF2B5EF4-FFF2-40B4-BE49-F238E27FC236}">
                <a16:creationId xmlns:a16="http://schemas.microsoft.com/office/drawing/2014/main" id="{A209240D-A6D4-144C-A7B3-B288B347569E}"/>
              </a:ext>
            </a:extLst>
          </p:cNvPr>
          <p:cNvSpPr/>
          <p:nvPr/>
        </p:nvSpPr>
        <p:spPr>
          <a:xfrm>
            <a:off x="1338263" y="841375"/>
            <a:ext cx="650875" cy="366713"/>
          </a:xfrm>
          <a:custGeom>
            <a:avLst/>
            <a:gdLst>
              <a:gd name="connsiteX0" fmla="*/ 0 w 650194"/>
              <a:gd name="connsiteY0" fmla="*/ 0 h 365624"/>
              <a:gd name="connsiteX1" fmla="*/ 650194 w 650194"/>
              <a:gd name="connsiteY1" fmla="*/ 0 h 365624"/>
              <a:gd name="connsiteX2" fmla="*/ 650194 w 650194"/>
              <a:gd name="connsiteY2" fmla="*/ 365624 h 365624"/>
              <a:gd name="connsiteX3" fmla="*/ 0 w 650194"/>
              <a:gd name="connsiteY3" fmla="*/ 365624 h 365624"/>
              <a:gd name="connsiteX4" fmla="*/ 0 w 650194"/>
              <a:gd name="connsiteY4" fmla="*/ 0 h 365624"/>
              <a:gd name="connsiteX0-1" fmla="*/ 0 w 650194"/>
              <a:gd name="connsiteY0-2" fmla="*/ 0 h 365624"/>
              <a:gd name="connsiteX1-3" fmla="*/ 223474 w 650194"/>
              <a:gd name="connsiteY1-4" fmla="*/ 52251 h 365624"/>
              <a:gd name="connsiteX2-5" fmla="*/ 650194 w 650194"/>
              <a:gd name="connsiteY2-6" fmla="*/ 365624 h 365624"/>
              <a:gd name="connsiteX3-7" fmla="*/ 0 w 650194"/>
              <a:gd name="connsiteY3-8" fmla="*/ 365624 h 365624"/>
              <a:gd name="connsiteX4-9" fmla="*/ 0 w 650194"/>
              <a:gd name="connsiteY4-10" fmla="*/ 0 h 3656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50194" h="365624">
                <a:moveTo>
                  <a:pt x="0" y="0"/>
                </a:moveTo>
                <a:lnTo>
                  <a:pt x="223474" y="52251"/>
                </a:lnTo>
                <a:lnTo>
                  <a:pt x="650194" y="365624"/>
                </a:lnTo>
                <a:lnTo>
                  <a:pt x="0" y="365624"/>
                </a:lnTo>
                <a:lnTo>
                  <a:pt x="0" y="0"/>
                </a:lnTo>
                <a:close/>
              </a:path>
            </a:pathLst>
          </a:custGeom>
          <a:solidFill>
            <a:srgbClr val="70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直角三角形 32">
            <a:extLst>
              <a:ext uri="{FF2B5EF4-FFF2-40B4-BE49-F238E27FC236}">
                <a16:creationId xmlns:a16="http://schemas.microsoft.com/office/drawing/2014/main" id="{0219A3A7-D52F-3940-A0F2-2C39881564B0}"/>
              </a:ext>
            </a:extLst>
          </p:cNvPr>
          <p:cNvSpPr/>
          <p:nvPr/>
        </p:nvSpPr>
        <p:spPr bwMode="auto">
          <a:xfrm rot="16200000" flipH="1" flipV="1">
            <a:off x="381000" y="-381000"/>
            <a:ext cx="2441575" cy="3203575"/>
          </a:xfrm>
          <a:prstGeom prst="rtTriangle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直角三角形 33">
            <a:extLst>
              <a:ext uri="{FF2B5EF4-FFF2-40B4-BE49-F238E27FC236}">
                <a16:creationId xmlns:a16="http://schemas.microsoft.com/office/drawing/2014/main" id="{48D4CFD4-1A25-F241-8FB2-DED81F2C7FB8}"/>
              </a:ext>
            </a:extLst>
          </p:cNvPr>
          <p:cNvSpPr/>
          <p:nvPr/>
        </p:nvSpPr>
        <p:spPr bwMode="auto">
          <a:xfrm rot="16200000" flipH="1" flipV="1">
            <a:off x="212725" y="-212725"/>
            <a:ext cx="2441575" cy="2867025"/>
          </a:xfrm>
          <a:prstGeom prst="rtTriangle">
            <a:avLst/>
          </a:prstGeom>
          <a:solidFill>
            <a:srgbClr val="33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96CE3BA5-EB5C-0C45-B8B3-C9099D134EC1}"/>
              </a:ext>
            </a:extLst>
          </p:cNvPr>
          <p:cNvSpPr/>
          <p:nvPr/>
        </p:nvSpPr>
        <p:spPr bwMode="auto">
          <a:xfrm flipH="1" flipV="1">
            <a:off x="0" y="1208088"/>
            <a:ext cx="1989138" cy="487362"/>
          </a:xfrm>
          <a:custGeom>
            <a:avLst/>
            <a:gdLst>
              <a:gd name="connsiteX0" fmla="*/ 1096142 w 2767115"/>
              <a:gd name="connsiteY0" fmla="*/ 0 h 969423"/>
              <a:gd name="connsiteX1" fmla="*/ 2767115 w 2767115"/>
              <a:gd name="connsiteY1" fmla="*/ 0 h 969423"/>
              <a:gd name="connsiteX2" fmla="*/ 2767115 w 2767115"/>
              <a:gd name="connsiteY2" fmla="*/ 969423 h 969423"/>
              <a:gd name="connsiteX3" fmla="*/ 0 w 2767115"/>
              <a:gd name="connsiteY3" fmla="*/ 969423 h 969423"/>
              <a:gd name="connsiteX0-1" fmla="*/ 1072330 w 2743303"/>
              <a:gd name="connsiteY0-2" fmla="*/ 0 h 974185"/>
              <a:gd name="connsiteX1-3" fmla="*/ 2743303 w 2743303"/>
              <a:gd name="connsiteY1-4" fmla="*/ 0 h 974185"/>
              <a:gd name="connsiteX2-5" fmla="*/ 2743303 w 2743303"/>
              <a:gd name="connsiteY2-6" fmla="*/ 969423 h 974185"/>
              <a:gd name="connsiteX3-7" fmla="*/ 0 w 2743303"/>
              <a:gd name="connsiteY3-8" fmla="*/ 974185 h 974185"/>
              <a:gd name="connsiteX4" fmla="*/ 1072330 w 2743303"/>
              <a:gd name="connsiteY4" fmla="*/ 0 h 974185"/>
              <a:gd name="connsiteX0-9" fmla="*/ 1096142 w 2743303"/>
              <a:gd name="connsiteY0-10" fmla="*/ 0 h 974185"/>
              <a:gd name="connsiteX1-11" fmla="*/ 2743303 w 2743303"/>
              <a:gd name="connsiteY1-12" fmla="*/ 0 h 974185"/>
              <a:gd name="connsiteX2-13" fmla="*/ 2743303 w 2743303"/>
              <a:gd name="connsiteY2-14" fmla="*/ 969423 h 974185"/>
              <a:gd name="connsiteX3-15" fmla="*/ 0 w 2743303"/>
              <a:gd name="connsiteY3-16" fmla="*/ 974185 h 974185"/>
              <a:gd name="connsiteX4-17" fmla="*/ 1096142 w 2743303"/>
              <a:gd name="connsiteY4-18" fmla="*/ 0 h 9741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2743303" h="974185">
                <a:moveTo>
                  <a:pt x="1096142" y="0"/>
                </a:moveTo>
                <a:lnTo>
                  <a:pt x="2743303" y="0"/>
                </a:lnTo>
                <a:lnTo>
                  <a:pt x="2743303" y="969423"/>
                </a:lnTo>
                <a:lnTo>
                  <a:pt x="0" y="974185"/>
                </a:lnTo>
                <a:lnTo>
                  <a:pt x="1096142" y="0"/>
                </a:lnTo>
                <a:close/>
              </a:path>
            </a:pathLst>
          </a:custGeom>
          <a:solidFill>
            <a:srgbClr val="950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4075BC5-C525-BC44-9544-22F4040E07CC}"/>
              </a:ext>
            </a:extLst>
          </p:cNvPr>
          <p:cNvSpPr/>
          <p:nvPr/>
        </p:nvSpPr>
        <p:spPr>
          <a:xfrm>
            <a:off x="2034866" y="1220787"/>
            <a:ext cx="2000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Liuxing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Lu</a:t>
            </a:r>
            <a:endParaRPr lang="zh-CN" altLang="en-US" sz="28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6E1E3B4-FE74-094F-B82B-F2B3BB9C002E}"/>
              </a:ext>
            </a:extLst>
          </p:cNvPr>
          <p:cNvSpPr txBox="1"/>
          <p:nvPr/>
        </p:nvSpPr>
        <p:spPr>
          <a:xfrm>
            <a:off x="1843088" y="2016204"/>
            <a:ext cx="8978900" cy="3266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Wuhan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(Supervisor: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visiting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(Supervisor: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Jiangping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Chen)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Major: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interest: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behavior,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retrieval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Query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reformulation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cross-device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search.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Emotions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pedestrian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navigation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APP.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users’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4267236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92113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6147" name="组合 26">
            <a:extLst>
              <a:ext uri="{FF2B5EF4-FFF2-40B4-BE49-F238E27FC236}">
                <a16:creationId xmlns:a16="http://schemas.microsoft.com/office/drawing/2014/main" id="{1D820B0D-68A2-4940-9022-02A0E82E6792}"/>
              </a:ext>
            </a:extLst>
          </p:cNvPr>
          <p:cNvGrpSpPr>
            <a:grpSpLocks/>
          </p:cNvGrpSpPr>
          <p:nvPr/>
        </p:nvGrpSpPr>
        <p:grpSpPr bwMode="auto">
          <a:xfrm>
            <a:off x="8548688" y="2998788"/>
            <a:ext cx="3643312" cy="3859212"/>
            <a:chOff x="7329714" y="1706562"/>
            <a:chExt cx="4862286" cy="5151439"/>
          </a:xfrm>
        </p:grpSpPr>
        <p:sp>
          <p:nvSpPr>
            <p:cNvPr id="28" name="矩形 5">
              <a:extLst>
                <a:ext uri="{FF2B5EF4-FFF2-40B4-BE49-F238E27FC236}">
                  <a16:creationId xmlns:a16="http://schemas.microsoft.com/office/drawing/2014/main" id="{5A56AD2A-A5A8-D64F-BFB6-FACC492B66FF}"/>
                </a:ext>
              </a:extLst>
            </p:cNvPr>
            <p:cNvSpPr/>
            <p:nvPr/>
          </p:nvSpPr>
          <p:spPr>
            <a:xfrm>
              <a:off x="9448357" y="4094744"/>
              <a:ext cx="915254" cy="639957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-1" fmla="*/ 0 w 914400"/>
                <a:gd name="connsiteY0-2" fmla="*/ 0 h 914400"/>
                <a:gd name="connsiteX1-3" fmla="*/ 914400 w 914400"/>
                <a:gd name="connsiteY1-4" fmla="*/ 0 h 914400"/>
                <a:gd name="connsiteX2-5" fmla="*/ 0 w 914400"/>
                <a:gd name="connsiteY2-6" fmla="*/ 914400 h 914400"/>
                <a:gd name="connsiteX3-7" fmla="*/ 0 w 914400"/>
                <a:gd name="connsiteY3-8" fmla="*/ 0 h 914400"/>
                <a:gd name="connsiteX0-9" fmla="*/ 0 w 914400"/>
                <a:gd name="connsiteY0-10" fmla="*/ 0 h 638629"/>
                <a:gd name="connsiteX1-11" fmla="*/ 914400 w 914400"/>
                <a:gd name="connsiteY1-12" fmla="*/ 0 h 638629"/>
                <a:gd name="connsiteX2-13" fmla="*/ 551543 w 914400"/>
                <a:gd name="connsiteY2-14" fmla="*/ 638629 h 638629"/>
                <a:gd name="connsiteX3-15" fmla="*/ 0 w 914400"/>
                <a:gd name="connsiteY3-16" fmla="*/ 0 h 6386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14400" h="638629">
                  <a:moveTo>
                    <a:pt x="0" y="0"/>
                  </a:moveTo>
                  <a:lnTo>
                    <a:pt x="914400" y="0"/>
                  </a:lnTo>
                  <a:lnTo>
                    <a:pt x="551543" y="6386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9" name="直角三角形 28">
              <a:extLst>
                <a:ext uri="{FF2B5EF4-FFF2-40B4-BE49-F238E27FC236}">
                  <a16:creationId xmlns:a16="http://schemas.microsoft.com/office/drawing/2014/main" id="{0F58B229-DEFF-2046-A4F8-33FBBCF5F44A}"/>
                </a:ext>
              </a:extLst>
            </p:cNvPr>
            <p:cNvSpPr/>
            <p:nvPr/>
          </p:nvSpPr>
          <p:spPr bwMode="auto">
            <a:xfrm rot="16200000">
              <a:off x="7185138" y="1851139"/>
              <a:ext cx="5151439" cy="4862286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直角三角形 29">
              <a:extLst>
                <a:ext uri="{FF2B5EF4-FFF2-40B4-BE49-F238E27FC236}">
                  <a16:creationId xmlns:a16="http://schemas.microsoft.com/office/drawing/2014/main" id="{E80F18A9-BE04-7244-8D17-339ACC22DB43}"/>
                </a:ext>
              </a:extLst>
            </p:cNvPr>
            <p:cNvSpPr/>
            <p:nvPr/>
          </p:nvSpPr>
          <p:spPr bwMode="auto">
            <a:xfrm rot="16200000">
              <a:off x="7484925" y="2150926"/>
              <a:ext cx="5151439" cy="4262711"/>
            </a:xfrm>
            <a:prstGeom prst="rtTriangle">
              <a:avLst/>
            </a:prstGeom>
            <a:solidFill>
              <a:srgbClr val="333E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A4D09EF9-8DC5-F749-92B7-AFCB47A8B7BC}"/>
                </a:ext>
              </a:extLst>
            </p:cNvPr>
            <p:cNvSpPr/>
            <p:nvPr/>
          </p:nvSpPr>
          <p:spPr bwMode="auto">
            <a:xfrm>
              <a:off x="9448357" y="3126334"/>
              <a:ext cx="2743643" cy="972649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2" name="矩形 7">
            <a:extLst>
              <a:ext uri="{FF2B5EF4-FFF2-40B4-BE49-F238E27FC236}">
                <a16:creationId xmlns:a16="http://schemas.microsoft.com/office/drawing/2014/main" id="{A209240D-A6D4-144C-A7B3-B288B347569E}"/>
              </a:ext>
            </a:extLst>
          </p:cNvPr>
          <p:cNvSpPr/>
          <p:nvPr/>
        </p:nvSpPr>
        <p:spPr>
          <a:xfrm>
            <a:off x="1338263" y="841375"/>
            <a:ext cx="650875" cy="366713"/>
          </a:xfrm>
          <a:custGeom>
            <a:avLst/>
            <a:gdLst>
              <a:gd name="connsiteX0" fmla="*/ 0 w 650194"/>
              <a:gd name="connsiteY0" fmla="*/ 0 h 365624"/>
              <a:gd name="connsiteX1" fmla="*/ 650194 w 650194"/>
              <a:gd name="connsiteY1" fmla="*/ 0 h 365624"/>
              <a:gd name="connsiteX2" fmla="*/ 650194 w 650194"/>
              <a:gd name="connsiteY2" fmla="*/ 365624 h 365624"/>
              <a:gd name="connsiteX3" fmla="*/ 0 w 650194"/>
              <a:gd name="connsiteY3" fmla="*/ 365624 h 365624"/>
              <a:gd name="connsiteX4" fmla="*/ 0 w 650194"/>
              <a:gd name="connsiteY4" fmla="*/ 0 h 365624"/>
              <a:gd name="connsiteX0-1" fmla="*/ 0 w 650194"/>
              <a:gd name="connsiteY0-2" fmla="*/ 0 h 365624"/>
              <a:gd name="connsiteX1-3" fmla="*/ 223474 w 650194"/>
              <a:gd name="connsiteY1-4" fmla="*/ 52251 h 365624"/>
              <a:gd name="connsiteX2-5" fmla="*/ 650194 w 650194"/>
              <a:gd name="connsiteY2-6" fmla="*/ 365624 h 365624"/>
              <a:gd name="connsiteX3-7" fmla="*/ 0 w 650194"/>
              <a:gd name="connsiteY3-8" fmla="*/ 365624 h 365624"/>
              <a:gd name="connsiteX4-9" fmla="*/ 0 w 650194"/>
              <a:gd name="connsiteY4-10" fmla="*/ 0 h 3656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50194" h="365624">
                <a:moveTo>
                  <a:pt x="0" y="0"/>
                </a:moveTo>
                <a:lnTo>
                  <a:pt x="223474" y="52251"/>
                </a:lnTo>
                <a:lnTo>
                  <a:pt x="650194" y="365624"/>
                </a:lnTo>
                <a:lnTo>
                  <a:pt x="0" y="365624"/>
                </a:lnTo>
                <a:lnTo>
                  <a:pt x="0" y="0"/>
                </a:lnTo>
                <a:close/>
              </a:path>
            </a:pathLst>
          </a:custGeom>
          <a:solidFill>
            <a:srgbClr val="70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直角三角形 32">
            <a:extLst>
              <a:ext uri="{FF2B5EF4-FFF2-40B4-BE49-F238E27FC236}">
                <a16:creationId xmlns:a16="http://schemas.microsoft.com/office/drawing/2014/main" id="{0219A3A7-D52F-3940-A0F2-2C39881564B0}"/>
              </a:ext>
            </a:extLst>
          </p:cNvPr>
          <p:cNvSpPr/>
          <p:nvPr/>
        </p:nvSpPr>
        <p:spPr bwMode="auto">
          <a:xfrm rot="16200000" flipH="1" flipV="1">
            <a:off x="381000" y="-381000"/>
            <a:ext cx="2441575" cy="3203575"/>
          </a:xfrm>
          <a:prstGeom prst="rtTriangle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直角三角形 33">
            <a:extLst>
              <a:ext uri="{FF2B5EF4-FFF2-40B4-BE49-F238E27FC236}">
                <a16:creationId xmlns:a16="http://schemas.microsoft.com/office/drawing/2014/main" id="{48D4CFD4-1A25-F241-8FB2-DED81F2C7FB8}"/>
              </a:ext>
            </a:extLst>
          </p:cNvPr>
          <p:cNvSpPr/>
          <p:nvPr/>
        </p:nvSpPr>
        <p:spPr bwMode="auto">
          <a:xfrm rot="16200000" flipH="1" flipV="1">
            <a:off x="212725" y="-212725"/>
            <a:ext cx="2441575" cy="2867025"/>
          </a:xfrm>
          <a:prstGeom prst="rtTriangle">
            <a:avLst/>
          </a:prstGeom>
          <a:solidFill>
            <a:srgbClr val="33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96CE3BA5-EB5C-0C45-B8B3-C9099D134EC1}"/>
              </a:ext>
            </a:extLst>
          </p:cNvPr>
          <p:cNvSpPr/>
          <p:nvPr/>
        </p:nvSpPr>
        <p:spPr bwMode="auto">
          <a:xfrm flipH="1" flipV="1">
            <a:off x="0" y="1208088"/>
            <a:ext cx="1989138" cy="487362"/>
          </a:xfrm>
          <a:custGeom>
            <a:avLst/>
            <a:gdLst>
              <a:gd name="connsiteX0" fmla="*/ 1096142 w 2767115"/>
              <a:gd name="connsiteY0" fmla="*/ 0 h 969423"/>
              <a:gd name="connsiteX1" fmla="*/ 2767115 w 2767115"/>
              <a:gd name="connsiteY1" fmla="*/ 0 h 969423"/>
              <a:gd name="connsiteX2" fmla="*/ 2767115 w 2767115"/>
              <a:gd name="connsiteY2" fmla="*/ 969423 h 969423"/>
              <a:gd name="connsiteX3" fmla="*/ 0 w 2767115"/>
              <a:gd name="connsiteY3" fmla="*/ 969423 h 969423"/>
              <a:gd name="connsiteX0-1" fmla="*/ 1072330 w 2743303"/>
              <a:gd name="connsiteY0-2" fmla="*/ 0 h 974185"/>
              <a:gd name="connsiteX1-3" fmla="*/ 2743303 w 2743303"/>
              <a:gd name="connsiteY1-4" fmla="*/ 0 h 974185"/>
              <a:gd name="connsiteX2-5" fmla="*/ 2743303 w 2743303"/>
              <a:gd name="connsiteY2-6" fmla="*/ 969423 h 974185"/>
              <a:gd name="connsiteX3-7" fmla="*/ 0 w 2743303"/>
              <a:gd name="connsiteY3-8" fmla="*/ 974185 h 974185"/>
              <a:gd name="connsiteX4" fmla="*/ 1072330 w 2743303"/>
              <a:gd name="connsiteY4" fmla="*/ 0 h 974185"/>
              <a:gd name="connsiteX0-9" fmla="*/ 1096142 w 2743303"/>
              <a:gd name="connsiteY0-10" fmla="*/ 0 h 974185"/>
              <a:gd name="connsiteX1-11" fmla="*/ 2743303 w 2743303"/>
              <a:gd name="connsiteY1-12" fmla="*/ 0 h 974185"/>
              <a:gd name="connsiteX2-13" fmla="*/ 2743303 w 2743303"/>
              <a:gd name="connsiteY2-14" fmla="*/ 969423 h 974185"/>
              <a:gd name="connsiteX3-15" fmla="*/ 0 w 2743303"/>
              <a:gd name="connsiteY3-16" fmla="*/ 974185 h 974185"/>
              <a:gd name="connsiteX4-17" fmla="*/ 1096142 w 2743303"/>
              <a:gd name="connsiteY4-18" fmla="*/ 0 h 9741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2743303" h="974185">
                <a:moveTo>
                  <a:pt x="1096142" y="0"/>
                </a:moveTo>
                <a:lnTo>
                  <a:pt x="2743303" y="0"/>
                </a:lnTo>
                <a:lnTo>
                  <a:pt x="2743303" y="969423"/>
                </a:lnTo>
                <a:lnTo>
                  <a:pt x="0" y="974185"/>
                </a:lnTo>
                <a:lnTo>
                  <a:pt x="1096142" y="0"/>
                </a:lnTo>
                <a:close/>
              </a:path>
            </a:pathLst>
          </a:custGeom>
          <a:solidFill>
            <a:srgbClr val="950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4075BC5-C525-BC44-9544-22F4040E07CC}"/>
              </a:ext>
            </a:extLst>
          </p:cNvPr>
          <p:cNvSpPr/>
          <p:nvPr/>
        </p:nvSpPr>
        <p:spPr>
          <a:xfrm>
            <a:off x="2034866" y="1220787"/>
            <a:ext cx="2093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Dr.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Dan</a:t>
            </a:r>
            <a:r>
              <a:rPr lang="zh-CN" altLang="en-US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800" b="1" kern="2000" dirty="0">
                <a:solidFill>
                  <a:srgbClr val="333E5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Wu</a:t>
            </a:r>
            <a:endParaRPr lang="zh-CN" altLang="en-US" sz="28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6E1E3B4-FE74-094F-B82B-F2B3BB9C002E}"/>
              </a:ext>
            </a:extLst>
          </p:cNvPr>
          <p:cNvSpPr txBox="1"/>
          <p:nvPr/>
        </p:nvSpPr>
        <p:spPr>
          <a:xfrm>
            <a:off x="1843089" y="2016204"/>
            <a:ext cx="8602770" cy="465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professor at the School of Information Management,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Wuhan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Fulbright Scholar of University of North Carolina at Chapel Hill (2018)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Secretary, ASIS&amp;T Asia-Pacific Chapter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ACM/IEEE Joint Conference on Digital Libraries (JCDL)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interests: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retrieval, information behavior, human-computer interaction, multilingual information processing and information organization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Published 7 books and over 150 papers on academic journals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endParaRPr kumimoji="1"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56893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92113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6147" name="组合 26">
            <a:extLst>
              <a:ext uri="{FF2B5EF4-FFF2-40B4-BE49-F238E27FC236}">
                <a16:creationId xmlns:a16="http://schemas.microsoft.com/office/drawing/2014/main" id="{1D820B0D-68A2-4940-9022-02A0E82E6792}"/>
              </a:ext>
            </a:extLst>
          </p:cNvPr>
          <p:cNvGrpSpPr>
            <a:grpSpLocks/>
          </p:cNvGrpSpPr>
          <p:nvPr/>
        </p:nvGrpSpPr>
        <p:grpSpPr bwMode="auto">
          <a:xfrm>
            <a:off x="8548688" y="2998788"/>
            <a:ext cx="3643312" cy="3859212"/>
            <a:chOff x="7329714" y="1706562"/>
            <a:chExt cx="4862286" cy="5151439"/>
          </a:xfrm>
        </p:grpSpPr>
        <p:sp>
          <p:nvSpPr>
            <p:cNvPr id="28" name="矩形 5">
              <a:extLst>
                <a:ext uri="{FF2B5EF4-FFF2-40B4-BE49-F238E27FC236}">
                  <a16:creationId xmlns:a16="http://schemas.microsoft.com/office/drawing/2014/main" id="{5A56AD2A-A5A8-D64F-BFB6-FACC492B66FF}"/>
                </a:ext>
              </a:extLst>
            </p:cNvPr>
            <p:cNvSpPr/>
            <p:nvPr/>
          </p:nvSpPr>
          <p:spPr>
            <a:xfrm>
              <a:off x="9448357" y="4094744"/>
              <a:ext cx="915254" cy="639957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-1" fmla="*/ 0 w 914400"/>
                <a:gd name="connsiteY0-2" fmla="*/ 0 h 914400"/>
                <a:gd name="connsiteX1-3" fmla="*/ 914400 w 914400"/>
                <a:gd name="connsiteY1-4" fmla="*/ 0 h 914400"/>
                <a:gd name="connsiteX2-5" fmla="*/ 0 w 914400"/>
                <a:gd name="connsiteY2-6" fmla="*/ 914400 h 914400"/>
                <a:gd name="connsiteX3-7" fmla="*/ 0 w 914400"/>
                <a:gd name="connsiteY3-8" fmla="*/ 0 h 914400"/>
                <a:gd name="connsiteX0-9" fmla="*/ 0 w 914400"/>
                <a:gd name="connsiteY0-10" fmla="*/ 0 h 638629"/>
                <a:gd name="connsiteX1-11" fmla="*/ 914400 w 914400"/>
                <a:gd name="connsiteY1-12" fmla="*/ 0 h 638629"/>
                <a:gd name="connsiteX2-13" fmla="*/ 551543 w 914400"/>
                <a:gd name="connsiteY2-14" fmla="*/ 638629 h 638629"/>
                <a:gd name="connsiteX3-15" fmla="*/ 0 w 914400"/>
                <a:gd name="connsiteY3-16" fmla="*/ 0 h 6386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14400" h="638629">
                  <a:moveTo>
                    <a:pt x="0" y="0"/>
                  </a:moveTo>
                  <a:lnTo>
                    <a:pt x="914400" y="0"/>
                  </a:lnTo>
                  <a:lnTo>
                    <a:pt x="551543" y="6386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9" name="直角三角形 28">
              <a:extLst>
                <a:ext uri="{FF2B5EF4-FFF2-40B4-BE49-F238E27FC236}">
                  <a16:creationId xmlns:a16="http://schemas.microsoft.com/office/drawing/2014/main" id="{0F58B229-DEFF-2046-A4F8-33FBBCF5F44A}"/>
                </a:ext>
              </a:extLst>
            </p:cNvPr>
            <p:cNvSpPr/>
            <p:nvPr/>
          </p:nvSpPr>
          <p:spPr bwMode="auto">
            <a:xfrm rot="16200000">
              <a:off x="7185138" y="1851139"/>
              <a:ext cx="5151439" cy="4862286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直角三角形 29">
              <a:extLst>
                <a:ext uri="{FF2B5EF4-FFF2-40B4-BE49-F238E27FC236}">
                  <a16:creationId xmlns:a16="http://schemas.microsoft.com/office/drawing/2014/main" id="{E80F18A9-BE04-7244-8D17-339ACC22DB43}"/>
                </a:ext>
              </a:extLst>
            </p:cNvPr>
            <p:cNvSpPr/>
            <p:nvPr/>
          </p:nvSpPr>
          <p:spPr bwMode="auto">
            <a:xfrm rot="16200000">
              <a:off x="7484925" y="2150926"/>
              <a:ext cx="5151439" cy="4262711"/>
            </a:xfrm>
            <a:prstGeom prst="rtTriangle">
              <a:avLst/>
            </a:prstGeom>
            <a:solidFill>
              <a:srgbClr val="333E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A4D09EF9-8DC5-F749-92B7-AFCB47A8B7BC}"/>
                </a:ext>
              </a:extLst>
            </p:cNvPr>
            <p:cNvSpPr/>
            <p:nvPr/>
          </p:nvSpPr>
          <p:spPr bwMode="auto">
            <a:xfrm>
              <a:off x="9448357" y="3126334"/>
              <a:ext cx="2743643" cy="972649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2" name="矩形 7">
            <a:extLst>
              <a:ext uri="{FF2B5EF4-FFF2-40B4-BE49-F238E27FC236}">
                <a16:creationId xmlns:a16="http://schemas.microsoft.com/office/drawing/2014/main" id="{A209240D-A6D4-144C-A7B3-B288B347569E}"/>
              </a:ext>
            </a:extLst>
          </p:cNvPr>
          <p:cNvSpPr/>
          <p:nvPr/>
        </p:nvSpPr>
        <p:spPr>
          <a:xfrm>
            <a:off x="1338263" y="841375"/>
            <a:ext cx="650875" cy="366713"/>
          </a:xfrm>
          <a:custGeom>
            <a:avLst/>
            <a:gdLst>
              <a:gd name="connsiteX0" fmla="*/ 0 w 650194"/>
              <a:gd name="connsiteY0" fmla="*/ 0 h 365624"/>
              <a:gd name="connsiteX1" fmla="*/ 650194 w 650194"/>
              <a:gd name="connsiteY1" fmla="*/ 0 h 365624"/>
              <a:gd name="connsiteX2" fmla="*/ 650194 w 650194"/>
              <a:gd name="connsiteY2" fmla="*/ 365624 h 365624"/>
              <a:gd name="connsiteX3" fmla="*/ 0 w 650194"/>
              <a:gd name="connsiteY3" fmla="*/ 365624 h 365624"/>
              <a:gd name="connsiteX4" fmla="*/ 0 w 650194"/>
              <a:gd name="connsiteY4" fmla="*/ 0 h 365624"/>
              <a:gd name="connsiteX0-1" fmla="*/ 0 w 650194"/>
              <a:gd name="connsiteY0-2" fmla="*/ 0 h 365624"/>
              <a:gd name="connsiteX1-3" fmla="*/ 223474 w 650194"/>
              <a:gd name="connsiteY1-4" fmla="*/ 52251 h 365624"/>
              <a:gd name="connsiteX2-5" fmla="*/ 650194 w 650194"/>
              <a:gd name="connsiteY2-6" fmla="*/ 365624 h 365624"/>
              <a:gd name="connsiteX3-7" fmla="*/ 0 w 650194"/>
              <a:gd name="connsiteY3-8" fmla="*/ 365624 h 365624"/>
              <a:gd name="connsiteX4-9" fmla="*/ 0 w 650194"/>
              <a:gd name="connsiteY4-10" fmla="*/ 0 h 3656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50194" h="365624">
                <a:moveTo>
                  <a:pt x="0" y="0"/>
                </a:moveTo>
                <a:lnTo>
                  <a:pt x="223474" y="52251"/>
                </a:lnTo>
                <a:lnTo>
                  <a:pt x="650194" y="365624"/>
                </a:lnTo>
                <a:lnTo>
                  <a:pt x="0" y="365624"/>
                </a:lnTo>
                <a:lnTo>
                  <a:pt x="0" y="0"/>
                </a:lnTo>
                <a:close/>
              </a:path>
            </a:pathLst>
          </a:custGeom>
          <a:solidFill>
            <a:srgbClr val="70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直角三角形 32">
            <a:extLst>
              <a:ext uri="{FF2B5EF4-FFF2-40B4-BE49-F238E27FC236}">
                <a16:creationId xmlns:a16="http://schemas.microsoft.com/office/drawing/2014/main" id="{0219A3A7-D52F-3940-A0F2-2C39881564B0}"/>
              </a:ext>
            </a:extLst>
          </p:cNvPr>
          <p:cNvSpPr/>
          <p:nvPr/>
        </p:nvSpPr>
        <p:spPr bwMode="auto">
          <a:xfrm rot="16200000" flipH="1" flipV="1">
            <a:off x="381000" y="-381000"/>
            <a:ext cx="2441575" cy="3203575"/>
          </a:xfrm>
          <a:prstGeom prst="rtTriangle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直角三角形 33">
            <a:extLst>
              <a:ext uri="{FF2B5EF4-FFF2-40B4-BE49-F238E27FC236}">
                <a16:creationId xmlns:a16="http://schemas.microsoft.com/office/drawing/2014/main" id="{48D4CFD4-1A25-F241-8FB2-DED81F2C7FB8}"/>
              </a:ext>
            </a:extLst>
          </p:cNvPr>
          <p:cNvSpPr/>
          <p:nvPr/>
        </p:nvSpPr>
        <p:spPr bwMode="auto">
          <a:xfrm rot="16200000" flipH="1" flipV="1">
            <a:off x="212725" y="-212725"/>
            <a:ext cx="2441575" cy="2867025"/>
          </a:xfrm>
          <a:prstGeom prst="rtTriangle">
            <a:avLst/>
          </a:prstGeom>
          <a:solidFill>
            <a:srgbClr val="33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96CE3BA5-EB5C-0C45-B8B3-C9099D134EC1}"/>
              </a:ext>
            </a:extLst>
          </p:cNvPr>
          <p:cNvSpPr/>
          <p:nvPr/>
        </p:nvSpPr>
        <p:spPr bwMode="auto">
          <a:xfrm flipH="1" flipV="1">
            <a:off x="0" y="1208088"/>
            <a:ext cx="1989138" cy="487362"/>
          </a:xfrm>
          <a:custGeom>
            <a:avLst/>
            <a:gdLst>
              <a:gd name="connsiteX0" fmla="*/ 1096142 w 2767115"/>
              <a:gd name="connsiteY0" fmla="*/ 0 h 969423"/>
              <a:gd name="connsiteX1" fmla="*/ 2767115 w 2767115"/>
              <a:gd name="connsiteY1" fmla="*/ 0 h 969423"/>
              <a:gd name="connsiteX2" fmla="*/ 2767115 w 2767115"/>
              <a:gd name="connsiteY2" fmla="*/ 969423 h 969423"/>
              <a:gd name="connsiteX3" fmla="*/ 0 w 2767115"/>
              <a:gd name="connsiteY3" fmla="*/ 969423 h 969423"/>
              <a:gd name="connsiteX0-1" fmla="*/ 1072330 w 2743303"/>
              <a:gd name="connsiteY0-2" fmla="*/ 0 h 974185"/>
              <a:gd name="connsiteX1-3" fmla="*/ 2743303 w 2743303"/>
              <a:gd name="connsiteY1-4" fmla="*/ 0 h 974185"/>
              <a:gd name="connsiteX2-5" fmla="*/ 2743303 w 2743303"/>
              <a:gd name="connsiteY2-6" fmla="*/ 969423 h 974185"/>
              <a:gd name="connsiteX3-7" fmla="*/ 0 w 2743303"/>
              <a:gd name="connsiteY3-8" fmla="*/ 974185 h 974185"/>
              <a:gd name="connsiteX4" fmla="*/ 1072330 w 2743303"/>
              <a:gd name="connsiteY4" fmla="*/ 0 h 974185"/>
              <a:gd name="connsiteX0-9" fmla="*/ 1096142 w 2743303"/>
              <a:gd name="connsiteY0-10" fmla="*/ 0 h 974185"/>
              <a:gd name="connsiteX1-11" fmla="*/ 2743303 w 2743303"/>
              <a:gd name="connsiteY1-12" fmla="*/ 0 h 974185"/>
              <a:gd name="connsiteX2-13" fmla="*/ 2743303 w 2743303"/>
              <a:gd name="connsiteY2-14" fmla="*/ 969423 h 974185"/>
              <a:gd name="connsiteX3-15" fmla="*/ 0 w 2743303"/>
              <a:gd name="connsiteY3-16" fmla="*/ 974185 h 974185"/>
              <a:gd name="connsiteX4-17" fmla="*/ 1096142 w 2743303"/>
              <a:gd name="connsiteY4-18" fmla="*/ 0 h 9741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2743303" h="974185">
                <a:moveTo>
                  <a:pt x="1096142" y="0"/>
                </a:moveTo>
                <a:lnTo>
                  <a:pt x="2743303" y="0"/>
                </a:lnTo>
                <a:lnTo>
                  <a:pt x="2743303" y="969423"/>
                </a:lnTo>
                <a:lnTo>
                  <a:pt x="0" y="974185"/>
                </a:lnTo>
                <a:lnTo>
                  <a:pt x="1096142" y="0"/>
                </a:lnTo>
                <a:close/>
              </a:path>
            </a:pathLst>
          </a:custGeom>
          <a:solidFill>
            <a:srgbClr val="950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105199F-A6E4-0340-9A7C-A23BDCB24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344" y="594174"/>
            <a:ext cx="4855225" cy="566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62052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815111-9163-C843-8E66-90326F30AE02}"/>
              </a:ext>
            </a:extLst>
          </p:cNvPr>
          <p:cNvSpPr/>
          <p:nvPr/>
        </p:nvSpPr>
        <p:spPr>
          <a:xfrm>
            <a:off x="414338" y="392113"/>
            <a:ext cx="11363325" cy="60737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6147" name="组合 26">
            <a:extLst>
              <a:ext uri="{FF2B5EF4-FFF2-40B4-BE49-F238E27FC236}">
                <a16:creationId xmlns:a16="http://schemas.microsoft.com/office/drawing/2014/main" id="{1D820B0D-68A2-4940-9022-02A0E82E6792}"/>
              </a:ext>
            </a:extLst>
          </p:cNvPr>
          <p:cNvGrpSpPr>
            <a:grpSpLocks/>
          </p:cNvGrpSpPr>
          <p:nvPr/>
        </p:nvGrpSpPr>
        <p:grpSpPr bwMode="auto">
          <a:xfrm>
            <a:off x="8548688" y="2998788"/>
            <a:ext cx="3643312" cy="3859212"/>
            <a:chOff x="7329714" y="1706562"/>
            <a:chExt cx="4862286" cy="5151439"/>
          </a:xfrm>
        </p:grpSpPr>
        <p:sp>
          <p:nvSpPr>
            <p:cNvPr id="28" name="矩形 5">
              <a:extLst>
                <a:ext uri="{FF2B5EF4-FFF2-40B4-BE49-F238E27FC236}">
                  <a16:creationId xmlns:a16="http://schemas.microsoft.com/office/drawing/2014/main" id="{5A56AD2A-A5A8-D64F-BFB6-FACC492B66FF}"/>
                </a:ext>
              </a:extLst>
            </p:cNvPr>
            <p:cNvSpPr/>
            <p:nvPr/>
          </p:nvSpPr>
          <p:spPr>
            <a:xfrm>
              <a:off x="9448357" y="4094744"/>
              <a:ext cx="915254" cy="639957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-1" fmla="*/ 0 w 914400"/>
                <a:gd name="connsiteY0-2" fmla="*/ 0 h 914400"/>
                <a:gd name="connsiteX1-3" fmla="*/ 914400 w 914400"/>
                <a:gd name="connsiteY1-4" fmla="*/ 0 h 914400"/>
                <a:gd name="connsiteX2-5" fmla="*/ 0 w 914400"/>
                <a:gd name="connsiteY2-6" fmla="*/ 914400 h 914400"/>
                <a:gd name="connsiteX3-7" fmla="*/ 0 w 914400"/>
                <a:gd name="connsiteY3-8" fmla="*/ 0 h 914400"/>
                <a:gd name="connsiteX0-9" fmla="*/ 0 w 914400"/>
                <a:gd name="connsiteY0-10" fmla="*/ 0 h 638629"/>
                <a:gd name="connsiteX1-11" fmla="*/ 914400 w 914400"/>
                <a:gd name="connsiteY1-12" fmla="*/ 0 h 638629"/>
                <a:gd name="connsiteX2-13" fmla="*/ 551543 w 914400"/>
                <a:gd name="connsiteY2-14" fmla="*/ 638629 h 638629"/>
                <a:gd name="connsiteX3-15" fmla="*/ 0 w 914400"/>
                <a:gd name="connsiteY3-16" fmla="*/ 0 h 6386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914400" h="638629">
                  <a:moveTo>
                    <a:pt x="0" y="0"/>
                  </a:moveTo>
                  <a:lnTo>
                    <a:pt x="914400" y="0"/>
                  </a:lnTo>
                  <a:lnTo>
                    <a:pt x="551543" y="6386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9" name="直角三角形 28">
              <a:extLst>
                <a:ext uri="{FF2B5EF4-FFF2-40B4-BE49-F238E27FC236}">
                  <a16:creationId xmlns:a16="http://schemas.microsoft.com/office/drawing/2014/main" id="{0F58B229-DEFF-2046-A4F8-33FBBCF5F44A}"/>
                </a:ext>
              </a:extLst>
            </p:cNvPr>
            <p:cNvSpPr/>
            <p:nvPr/>
          </p:nvSpPr>
          <p:spPr bwMode="auto">
            <a:xfrm rot="16200000">
              <a:off x="7185138" y="1851139"/>
              <a:ext cx="5151439" cy="4862286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直角三角形 29">
              <a:extLst>
                <a:ext uri="{FF2B5EF4-FFF2-40B4-BE49-F238E27FC236}">
                  <a16:creationId xmlns:a16="http://schemas.microsoft.com/office/drawing/2014/main" id="{E80F18A9-BE04-7244-8D17-339ACC22DB43}"/>
                </a:ext>
              </a:extLst>
            </p:cNvPr>
            <p:cNvSpPr/>
            <p:nvPr/>
          </p:nvSpPr>
          <p:spPr bwMode="auto">
            <a:xfrm rot="16200000">
              <a:off x="7484925" y="2150926"/>
              <a:ext cx="5151439" cy="4262711"/>
            </a:xfrm>
            <a:prstGeom prst="rtTriangle">
              <a:avLst/>
            </a:prstGeom>
            <a:solidFill>
              <a:srgbClr val="333E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A4D09EF9-8DC5-F749-92B7-AFCB47A8B7BC}"/>
                </a:ext>
              </a:extLst>
            </p:cNvPr>
            <p:cNvSpPr/>
            <p:nvPr/>
          </p:nvSpPr>
          <p:spPr bwMode="auto">
            <a:xfrm>
              <a:off x="9448357" y="3126334"/>
              <a:ext cx="2743643" cy="972649"/>
            </a:xfrm>
            <a:custGeom>
              <a:avLst/>
              <a:gdLst>
                <a:gd name="connsiteX0" fmla="*/ 1096142 w 2767115"/>
                <a:gd name="connsiteY0" fmla="*/ 0 h 969423"/>
                <a:gd name="connsiteX1" fmla="*/ 2767115 w 2767115"/>
                <a:gd name="connsiteY1" fmla="*/ 0 h 969423"/>
                <a:gd name="connsiteX2" fmla="*/ 2767115 w 2767115"/>
                <a:gd name="connsiteY2" fmla="*/ 969423 h 969423"/>
                <a:gd name="connsiteX3" fmla="*/ 0 w 2767115"/>
                <a:gd name="connsiteY3" fmla="*/ 969423 h 969423"/>
                <a:gd name="connsiteX0-1" fmla="*/ 1072330 w 2743303"/>
                <a:gd name="connsiteY0-2" fmla="*/ 0 h 974185"/>
                <a:gd name="connsiteX1-3" fmla="*/ 2743303 w 2743303"/>
                <a:gd name="connsiteY1-4" fmla="*/ 0 h 974185"/>
                <a:gd name="connsiteX2-5" fmla="*/ 2743303 w 2743303"/>
                <a:gd name="connsiteY2-6" fmla="*/ 969423 h 974185"/>
                <a:gd name="connsiteX3-7" fmla="*/ 0 w 2743303"/>
                <a:gd name="connsiteY3-8" fmla="*/ 974185 h 974185"/>
                <a:gd name="connsiteX4" fmla="*/ 1072330 w 2743303"/>
                <a:gd name="connsiteY4" fmla="*/ 0 h 974185"/>
                <a:gd name="connsiteX0-9" fmla="*/ 1096142 w 2743303"/>
                <a:gd name="connsiteY0-10" fmla="*/ 0 h 974185"/>
                <a:gd name="connsiteX1-11" fmla="*/ 2743303 w 2743303"/>
                <a:gd name="connsiteY1-12" fmla="*/ 0 h 974185"/>
                <a:gd name="connsiteX2-13" fmla="*/ 2743303 w 2743303"/>
                <a:gd name="connsiteY2-14" fmla="*/ 969423 h 974185"/>
                <a:gd name="connsiteX3-15" fmla="*/ 0 w 2743303"/>
                <a:gd name="connsiteY3-16" fmla="*/ 974185 h 974185"/>
                <a:gd name="connsiteX4-17" fmla="*/ 1096142 w 2743303"/>
                <a:gd name="connsiteY4-18" fmla="*/ 0 h 9741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743303" h="974185">
                  <a:moveTo>
                    <a:pt x="1096142" y="0"/>
                  </a:moveTo>
                  <a:lnTo>
                    <a:pt x="2743303" y="0"/>
                  </a:lnTo>
                  <a:lnTo>
                    <a:pt x="2743303" y="969423"/>
                  </a:lnTo>
                  <a:lnTo>
                    <a:pt x="0" y="974185"/>
                  </a:lnTo>
                  <a:lnTo>
                    <a:pt x="1096142" y="0"/>
                  </a:lnTo>
                  <a:close/>
                </a:path>
              </a:pathLst>
            </a:custGeom>
            <a:solidFill>
              <a:srgbClr val="950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2" name="矩形 7">
            <a:extLst>
              <a:ext uri="{FF2B5EF4-FFF2-40B4-BE49-F238E27FC236}">
                <a16:creationId xmlns:a16="http://schemas.microsoft.com/office/drawing/2014/main" id="{A209240D-A6D4-144C-A7B3-B288B347569E}"/>
              </a:ext>
            </a:extLst>
          </p:cNvPr>
          <p:cNvSpPr/>
          <p:nvPr/>
        </p:nvSpPr>
        <p:spPr>
          <a:xfrm>
            <a:off x="1338263" y="841375"/>
            <a:ext cx="650875" cy="366713"/>
          </a:xfrm>
          <a:custGeom>
            <a:avLst/>
            <a:gdLst>
              <a:gd name="connsiteX0" fmla="*/ 0 w 650194"/>
              <a:gd name="connsiteY0" fmla="*/ 0 h 365624"/>
              <a:gd name="connsiteX1" fmla="*/ 650194 w 650194"/>
              <a:gd name="connsiteY1" fmla="*/ 0 h 365624"/>
              <a:gd name="connsiteX2" fmla="*/ 650194 w 650194"/>
              <a:gd name="connsiteY2" fmla="*/ 365624 h 365624"/>
              <a:gd name="connsiteX3" fmla="*/ 0 w 650194"/>
              <a:gd name="connsiteY3" fmla="*/ 365624 h 365624"/>
              <a:gd name="connsiteX4" fmla="*/ 0 w 650194"/>
              <a:gd name="connsiteY4" fmla="*/ 0 h 365624"/>
              <a:gd name="connsiteX0-1" fmla="*/ 0 w 650194"/>
              <a:gd name="connsiteY0-2" fmla="*/ 0 h 365624"/>
              <a:gd name="connsiteX1-3" fmla="*/ 223474 w 650194"/>
              <a:gd name="connsiteY1-4" fmla="*/ 52251 h 365624"/>
              <a:gd name="connsiteX2-5" fmla="*/ 650194 w 650194"/>
              <a:gd name="connsiteY2-6" fmla="*/ 365624 h 365624"/>
              <a:gd name="connsiteX3-7" fmla="*/ 0 w 650194"/>
              <a:gd name="connsiteY3-8" fmla="*/ 365624 h 365624"/>
              <a:gd name="connsiteX4-9" fmla="*/ 0 w 650194"/>
              <a:gd name="connsiteY4-10" fmla="*/ 0 h 3656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50194" h="365624">
                <a:moveTo>
                  <a:pt x="0" y="0"/>
                </a:moveTo>
                <a:lnTo>
                  <a:pt x="223474" y="52251"/>
                </a:lnTo>
                <a:lnTo>
                  <a:pt x="650194" y="365624"/>
                </a:lnTo>
                <a:lnTo>
                  <a:pt x="0" y="365624"/>
                </a:lnTo>
                <a:lnTo>
                  <a:pt x="0" y="0"/>
                </a:lnTo>
                <a:close/>
              </a:path>
            </a:pathLst>
          </a:custGeom>
          <a:solidFill>
            <a:srgbClr val="70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直角三角形 32">
            <a:extLst>
              <a:ext uri="{FF2B5EF4-FFF2-40B4-BE49-F238E27FC236}">
                <a16:creationId xmlns:a16="http://schemas.microsoft.com/office/drawing/2014/main" id="{0219A3A7-D52F-3940-A0F2-2C39881564B0}"/>
              </a:ext>
            </a:extLst>
          </p:cNvPr>
          <p:cNvSpPr/>
          <p:nvPr/>
        </p:nvSpPr>
        <p:spPr bwMode="auto">
          <a:xfrm rot="16200000" flipH="1" flipV="1">
            <a:off x="381000" y="-381000"/>
            <a:ext cx="2441575" cy="3203575"/>
          </a:xfrm>
          <a:prstGeom prst="rtTriangle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直角三角形 33">
            <a:extLst>
              <a:ext uri="{FF2B5EF4-FFF2-40B4-BE49-F238E27FC236}">
                <a16:creationId xmlns:a16="http://schemas.microsoft.com/office/drawing/2014/main" id="{48D4CFD4-1A25-F241-8FB2-DED81F2C7FB8}"/>
              </a:ext>
            </a:extLst>
          </p:cNvPr>
          <p:cNvSpPr/>
          <p:nvPr/>
        </p:nvSpPr>
        <p:spPr bwMode="auto">
          <a:xfrm rot="16200000" flipH="1" flipV="1">
            <a:off x="212725" y="-212725"/>
            <a:ext cx="2441575" cy="2867025"/>
          </a:xfrm>
          <a:prstGeom prst="rtTriangle">
            <a:avLst/>
          </a:prstGeom>
          <a:solidFill>
            <a:srgbClr val="33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任意多边形: 形状 34">
            <a:extLst>
              <a:ext uri="{FF2B5EF4-FFF2-40B4-BE49-F238E27FC236}">
                <a16:creationId xmlns:a16="http://schemas.microsoft.com/office/drawing/2014/main" id="{96CE3BA5-EB5C-0C45-B8B3-C9099D134EC1}"/>
              </a:ext>
            </a:extLst>
          </p:cNvPr>
          <p:cNvSpPr/>
          <p:nvPr/>
        </p:nvSpPr>
        <p:spPr bwMode="auto">
          <a:xfrm flipH="1" flipV="1">
            <a:off x="0" y="1208088"/>
            <a:ext cx="1989138" cy="487362"/>
          </a:xfrm>
          <a:custGeom>
            <a:avLst/>
            <a:gdLst>
              <a:gd name="connsiteX0" fmla="*/ 1096142 w 2767115"/>
              <a:gd name="connsiteY0" fmla="*/ 0 h 969423"/>
              <a:gd name="connsiteX1" fmla="*/ 2767115 w 2767115"/>
              <a:gd name="connsiteY1" fmla="*/ 0 h 969423"/>
              <a:gd name="connsiteX2" fmla="*/ 2767115 w 2767115"/>
              <a:gd name="connsiteY2" fmla="*/ 969423 h 969423"/>
              <a:gd name="connsiteX3" fmla="*/ 0 w 2767115"/>
              <a:gd name="connsiteY3" fmla="*/ 969423 h 969423"/>
              <a:gd name="connsiteX0-1" fmla="*/ 1072330 w 2743303"/>
              <a:gd name="connsiteY0-2" fmla="*/ 0 h 974185"/>
              <a:gd name="connsiteX1-3" fmla="*/ 2743303 w 2743303"/>
              <a:gd name="connsiteY1-4" fmla="*/ 0 h 974185"/>
              <a:gd name="connsiteX2-5" fmla="*/ 2743303 w 2743303"/>
              <a:gd name="connsiteY2-6" fmla="*/ 969423 h 974185"/>
              <a:gd name="connsiteX3-7" fmla="*/ 0 w 2743303"/>
              <a:gd name="connsiteY3-8" fmla="*/ 974185 h 974185"/>
              <a:gd name="connsiteX4" fmla="*/ 1072330 w 2743303"/>
              <a:gd name="connsiteY4" fmla="*/ 0 h 974185"/>
              <a:gd name="connsiteX0-9" fmla="*/ 1096142 w 2743303"/>
              <a:gd name="connsiteY0-10" fmla="*/ 0 h 974185"/>
              <a:gd name="connsiteX1-11" fmla="*/ 2743303 w 2743303"/>
              <a:gd name="connsiteY1-12" fmla="*/ 0 h 974185"/>
              <a:gd name="connsiteX2-13" fmla="*/ 2743303 w 2743303"/>
              <a:gd name="connsiteY2-14" fmla="*/ 969423 h 974185"/>
              <a:gd name="connsiteX3-15" fmla="*/ 0 w 2743303"/>
              <a:gd name="connsiteY3-16" fmla="*/ 974185 h 974185"/>
              <a:gd name="connsiteX4-17" fmla="*/ 1096142 w 2743303"/>
              <a:gd name="connsiteY4-18" fmla="*/ 0 h 97418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2743303" h="974185">
                <a:moveTo>
                  <a:pt x="1096142" y="0"/>
                </a:moveTo>
                <a:lnTo>
                  <a:pt x="2743303" y="0"/>
                </a:lnTo>
                <a:lnTo>
                  <a:pt x="2743303" y="969423"/>
                </a:lnTo>
                <a:lnTo>
                  <a:pt x="0" y="974185"/>
                </a:lnTo>
                <a:lnTo>
                  <a:pt x="1096142" y="0"/>
                </a:lnTo>
                <a:close/>
              </a:path>
            </a:pathLst>
          </a:custGeom>
          <a:solidFill>
            <a:srgbClr val="950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356F754-5A5A-D943-B0EC-856271A1C6E4}"/>
              </a:ext>
            </a:extLst>
          </p:cNvPr>
          <p:cNvGrpSpPr/>
          <p:nvPr/>
        </p:nvGrpSpPr>
        <p:grpSpPr>
          <a:xfrm>
            <a:off x="2067679" y="2206711"/>
            <a:ext cx="1558248" cy="1545499"/>
            <a:chOff x="3277223" y="2189593"/>
            <a:chExt cx="1924050" cy="1924050"/>
          </a:xfrm>
        </p:grpSpPr>
        <p:sp>
          <p:nvSpPr>
            <p:cNvPr id="37" name="KSO_Shape">
              <a:extLst>
                <a:ext uri="{FF2B5EF4-FFF2-40B4-BE49-F238E27FC236}">
                  <a16:creationId xmlns:a16="http://schemas.microsoft.com/office/drawing/2014/main" id="{A4803D40-64DE-4543-8CEF-29249C169F8F}"/>
                </a:ext>
              </a:extLst>
            </p:cNvPr>
            <p:cNvSpPr/>
            <p:nvPr/>
          </p:nvSpPr>
          <p:spPr bwMode="auto">
            <a:xfrm rot="18900000">
              <a:off x="3277223" y="2189593"/>
              <a:ext cx="1924050" cy="1924050"/>
            </a:xfrm>
            <a:prstGeom prst="rect">
              <a:avLst/>
            </a:prstGeom>
            <a:solidFill>
              <a:srgbClr val="333E50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KSO_Shape">
              <a:extLst>
                <a:ext uri="{FF2B5EF4-FFF2-40B4-BE49-F238E27FC236}">
                  <a16:creationId xmlns:a16="http://schemas.microsoft.com/office/drawing/2014/main" id="{2C7D026D-ED3A-7048-956A-5D0277A6E7BB}"/>
                </a:ext>
              </a:extLst>
            </p:cNvPr>
            <p:cNvSpPr/>
            <p:nvPr/>
          </p:nvSpPr>
          <p:spPr bwMode="auto">
            <a:xfrm rot="18900000">
              <a:off x="3475660" y="2388030"/>
              <a:ext cx="1527175" cy="1527175"/>
            </a:xfrm>
            <a:prstGeom prst="rect">
              <a:avLst/>
            </a:prstGeom>
            <a:solidFill>
              <a:srgbClr val="941F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54" name="文本框 104">
              <a:extLst>
                <a:ext uri="{FF2B5EF4-FFF2-40B4-BE49-F238E27FC236}">
                  <a16:creationId xmlns:a16="http://schemas.microsoft.com/office/drawing/2014/main" id="{9EBF559B-DC7F-F747-98E2-53EBD60F0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8408" y="2535991"/>
              <a:ext cx="1466850" cy="1264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6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02</a:t>
              </a:r>
              <a:endParaRPr lang="zh-CN" altLang="en-US" sz="6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155" name="组合 2">
            <a:extLst>
              <a:ext uri="{FF2B5EF4-FFF2-40B4-BE49-F238E27FC236}">
                <a16:creationId xmlns:a16="http://schemas.microsoft.com/office/drawing/2014/main" id="{9DB9E9A2-9F47-F849-B711-88B578C6327B}"/>
              </a:ext>
            </a:extLst>
          </p:cNvPr>
          <p:cNvGrpSpPr>
            <a:grpSpLocks/>
          </p:cNvGrpSpPr>
          <p:nvPr/>
        </p:nvGrpSpPr>
        <p:grpSpPr bwMode="auto">
          <a:xfrm>
            <a:off x="3617913" y="2194922"/>
            <a:ext cx="7028195" cy="1893655"/>
            <a:chOff x="5678697" y="2983397"/>
            <a:chExt cx="5721670" cy="1894699"/>
          </a:xfrm>
        </p:grpSpPr>
        <p:sp>
          <p:nvSpPr>
            <p:cNvPr id="6156" name="TextBox 52">
              <a:extLst>
                <a:ext uri="{FF2B5EF4-FFF2-40B4-BE49-F238E27FC236}">
                  <a16:creationId xmlns:a16="http://schemas.microsoft.com/office/drawing/2014/main" id="{A50D12BE-DC8E-3F45-A3ED-1F29D59C7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8697" y="2983397"/>
              <a:ext cx="5721670" cy="1447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4400" dirty="0">
                  <a:solidFill>
                    <a:srgbClr val="333E5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Overview for information behavior research</a:t>
              </a: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174ADE65-7465-F34C-A8DF-0D4678F32FED}"/>
                </a:ext>
              </a:extLst>
            </p:cNvPr>
            <p:cNvSpPr/>
            <p:nvPr/>
          </p:nvSpPr>
          <p:spPr>
            <a:xfrm>
              <a:off x="6624066" y="4473339"/>
              <a:ext cx="3830930" cy="4047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  <a:defRPr/>
              </a:pP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Hotspots,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 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trends,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 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theories,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 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and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 </a:t>
              </a: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methods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6896575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1980</Words>
  <Application>Microsoft Office PowerPoint</Application>
  <PresentationFormat>Widescreen</PresentationFormat>
  <Paragraphs>180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微软雅黑</vt:lpstr>
      <vt:lpstr>Arial</vt:lpstr>
      <vt:lpstr>等线</vt:lpstr>
      <vt:lpstr>等线 Light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Shuang Xu</dc:creator>
  <cp:lastModifiedBy>Pryce-henry, Janenne</cp:lastModifiedBy>
  <cp:revision>831</cp:revision>
  <dcterms:created xsi:type="dcterms:W3CDTF">2018-07-05T07:59:07Z</dcterms:created>
  <dcterms:modified xsi:type="dcterms:W3CDTF">2020-02-05T19:53:14Z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2052-10.1.0.7469</vt:lpwstr>
  </property>
</Properties>
</file>