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7" r:id="rId2"/>
    <p:sldId id="389" r:id="rId3"/>
    <p:sldId id="390" r:id="rId4"/>
    <p:sldId id="391" r:id="rId5"/>
    <p:sldId id="392" r:id="rId6"/>
    <p:sldId id="393" r:id="rId7"/>
    <p:sldId id="386" r:id="rId8"/>
    <p:sldId id="387" r:id="rId9"/>
    <p:sldId id="388" r:id="rId10"/>
    <p:sldId id="298" r:id="rId11"/>
    <p:sldId id="299" r:id="rId12"/>
    <p:sldId id="385" r:id="rId13"/>
    <p:sldId id="367" r:id="rId14"/>
    <p:sldId id="370" r:id="rId15"/>
    <p:sldId id="352" r:id="rId16"/>
    <p:sldId id="394" r:id="rId17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73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8DB31-6595-6647-88B2-97E805090030}" type="datetimeFigureOut">
              <a:rPr kumimoji="1" lang="zh-CN" altLang="en-US" smtClean="0"/>
              <a:t>2019/1/24</a:t>
            </a:fld>
            <a:endParaRPr kumimoji="1"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C5418-9396-6749-BC90-80DC78DCF73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23344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zh-CN" smtClean="0"/>
              <a:t>Click to edit Master subtitle style</a:t>
            </a:r>
            <a:endParaRPr kumimoji="1"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041F-219B-0A48-A00A-72F7F9134B1D}" type="datetimeFigureOut">
              <a:rPr kumimoji="1" lang="zh-CN" altLang="en-US" smtClean="0"/>
              <a:t>2019/1/24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zh-CN" dirty="0" smtClean="0">
                <a:ea typeface="SimSun" pitchFamily="2" charset="-122"/>
                <a:cs typeface="Calibri"/>
              </a:rPr>
              <a:t>Jiangping Chen  </a:t>
            </a:r>
            <a:r>
              <a:rPr lang="en-US" altLang="zh-CN" dirty="0" smtClean="0">
                <a:ea typeface="Wingdings"/>
                <a:cs typeface="Wingdings"/>
                <a:sym typeface="Wingdings"/>
              </a:rPr>
              <a:t> 2018   </a:t>
            </a:r>
            <a:r>
              <a:rPr lang="en-US" altLang="zh-CN" dirty="0" smtClean="0">
                <a:ea typeface="SimSun" pitchFamily="2" charset="-122"/>
                <a:cs typeface="Calibri"/>
                <a:sym typeface="Wingdings"/>
              </a:rPr>
              <a:t>Wuhan</a:t>
            </a:r>
            <a:endParaRPr lang="en-US" altLang="zh-CN" dirty="0" smtClean="0">
              <a:ea typeface="SimSun" pitchFamily="2" charset="-122"/>
              <a:cs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6E016-E09C-5549-93C6-34832BCCBB7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7695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041F-219B-0A48-A00A-72F7F9134B1D}" type="datetimeFigureOut">
              <a:rPr kumimoji="1" lang="zh-CN" altLang="en-US" smtClean="0"/>
              <a:t>2019/1/24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6E016-E09C-5549-93C6-34832BCCBB7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7836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041F-219B-0A48-A00A-72F7F9134B1D}" type="datetimeFigureOut">
              <a:rPr kumimoji="1" lang="zh-CN" altLang="en-US" smtClean="0"/>
              <a:t>2019/1/24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6E016-E09C-5549-93C6-34832BCCBB7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77738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041F-219B-0A48-A00A-72F7F9134B1D}" type="datetimeFigureOut">
              <a:rPr kumimoji="1" lang="zh-CN" altLang="en-US" smtClean="0"/>
              <a:t>2019/1/24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zh-CN" dirty="0" smtClean="0">
                <a:ea typeface="SimSun" pitchFamily="2" charset="-122"/>
                <a:cs typeface="Calibri"/>
              </a:rPr>
              <a:t>Jiangping Chen  </a:t>
            </a:r>
            <a:r>
              <a:rPr lang="en-US" altLang="zh-CN" dirty="0" smtClean="0">
                <a:ea typeface="Wingdings"/>
                <a:cs typeface="Wingdings"/>
                <a:sym typeface="Wingdings"/>
              </a:rPr>
              <a:t> 2018   </a:t>
            </a:r>
            <a:r>
              <a:rPr lang="en-US" altLang="zh-CN" dirty="0" smtClean="0">
                <a:ea typeface="SimSun" pitchFamily="2" charset="-122"/>
                <a:cs typeface="Calibri"/>
                <a:sym typeface="Wingdings"/>
              </a:rPr>
              <a:t>Wuhan</a:t>
            </a:r>
            <a:endParaRPr lang="en-US" altLang="zh-CN" dirty="0" smtClean="0">
              <a:ea typeface="SimSun" pitchFamily="2" charset="-122"/>
              <a:cs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6E016-E09C-5549-93C6-34832BCCBB7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37073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041F-219B-0A48-A00A-72F7F9134B1D}" type="datetimeFigureOut">
              <a:rPr kumimoji="1" lang="zh-CN" altLang="en-US" smtClean="0"/>
              <a:t>2019/1/24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6E016-E09C-5549-93C6-34832BCCBB7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6734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041F-219B-0A48-A00A-72F7F9134B1D}" type="datetimeFigureOut">
              <a:rPr kumimoji="1" lang="zh-CN" altLang="en-US" smtClean="0"/>
              <a:t>2019/1/24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6E016-E09C-5549-93C6-34832BCCBB7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60189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041F-219B-0A48-A00A-72F7F9134B1D}" type="datetimeFigureOut">
              <a:rPr kumimoji="1" lang="zh-CN" altLang="en-US" smtClean="0"/>
              <a:t>2019/1/24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6E016-E09C-5549-93C6-34832BCCBB7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4703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041F-219B-0A48-A00A-72F7F9134B1D}" type="datetimeFigureOut">
              <a:rPr kumimoji="1" lang="zh-CN" altLang="en-US" smtClean="0"/>
              <a:t>2019/1/24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6E016-E09C-5549-93C6-34832BCCBB7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38850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041F-219B-0A48-A00A-72F7F9134B1D}" type="datetimeFigureOut">
              <a:rPr kumimoji="1" lang="zh-CN" altLang="en-US" smtClean="0"/>
              <a:t>2019/1/24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zh-CN" dirty="0" smtClean="0">
                <a:ea typeface="SimSun" pitchFamily="2" charset="-122"/>
                <a:cs typeface="Calibri"/>
              </a:rPr>
              <a:t>Jiangping Chen  </a:t>
            </a:r>
            <a:r>
              <a:rPr lang="en-US" altLang="zh-CN" dirty="0" smtClean="0">
                <a:ea typeface="Wingdings"/>
                <a:cs typeface="Wingdings"/>
                <a:sym typeface="Wingdings"/>
              </a:rPr>
              <a:t> 2018   </a:t>
            </a:r>
            <a:r>
              <a:rPr lang="en-US" altLang="zh-CN" dirty="0" smtClean="0">
                <a:ea typeface="SimSun" pitchFamily="2" charset="-122"/>
                <a:cs typeface="Calibri"/>
                <a:sym typeface="Wingdings"/>
              </a:rPr>
              <a:t>Wuhan</a:t>
            </a:r>
            <a:endParaRPr lang="en-US" altLang="zh-CN" dirty="0" smtClean="0">
              <a:ea typeface="SimSun" pitchFamily="2" charset="-122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6E016-E09C-5549-93C6-34832BCCBB7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10227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041F-219B-0A48-A00A-72F7F9134B1D}" type="datetimeFigureOut">
              <a:rPr kumimoji="1" lang="zh-CN" altLang="en-US" smtClean="0"/>
              <a:t>2019/1/24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6E016-E09C-5549-93C6-34832BCCBB7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93642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041F-219B-0A48-A00A-72F7F9134B1D}" type="datetimeFigureOut">
              <a:rPr kumimoji="1" lang="zh-CN" altLang="en-US" smtClean="0"/>
              <a:t>2019/1/24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6E016-E09C-5549-93C6-34832BCCBB7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80810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zh-CN" dirty="0" smtClean="0"/>
              <a:t>Click to edit Master title style</a:t>
            </a:r>
            <a:endParaRPr kumimoji="1" lang="zh-CN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zh-CN" dirty="0" smtClean="0"/>
              <a:t>Click to edit Master text styles</a:t>
            </a:r>
          </a:p>
          <a:p>
            <a:pPr lvl="1"/>
            <a:r>
              <a:rPr kumimoji="1" lang="en-US" altLang="zh-CN" dirty="0" smtClean="0"/>
              <a:t>Second level</a:t>
            </a:r>
          </a:p>
          <a:p>
            <a:pPr lvl="2"/>
            <a:r>
              <a:rPr kumimoji="1" lang="en-US" altLang="zh-CN" dirty="0" smtClean="0"/>
              <a:t>Third level</a:t>
            </a:r>
          </a:p>
          <a:p>
            <a:pPr lvl="3"/>
            <a:r>
              <a:rPr kumimoji="1" lang="en-US" altLang="zh-CN" dirty="0" smtClean="0"/>
              <a:t>Fourth level</a:t>
            </a:r>
          </a:p>
          <a:p>
            <a:pPr lvl="4"/>
            <a:r>
              <a:rPr kumimoji="1" lang="en-US" altLang="zh-CN" dirty="0" smtClean="0"/>
              <a:t>Fifth level</a:t>
            </a:r>
            <a:endParaRPr kumimoji="1"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0041F-219B-0A48-A00A-72F7F9134B1D}" type="datetimeFigureOut">
              <a:rPr kumimoji="1" lang="zh-CN" altLang="en-US" smtClean="0"/>
              <a:t>2019/1/24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dirty="0" smtClean="0">
                <a:ea typeface="SimSun" pitchFamily="2" charset="-122"/>
                <a:cs typeface="Calibri"/>
              </a:rPr>
              <a:t>Jiangping Chen  </a:t>
            </a:r>
            <a:r>
              <a:rPr lang="en-US" altLang="zh-CN" dirty="0" smtClean="0">
                <a:ea typeface="Wingdings"/>
                <a:cs typeface="Wingdings"/>
                <a:sym typeface="Wingdings"/>
              </a:rPr>
              <a:t> 2018   </a:t>
            </a:r>
            <a:r>
              <a:rPr lang="en-US" altLang="zh-CN" dirty="0" smtClean="0">
                <a:ea typeface="SimSun" pitchFamily="2" charset="-122"/>
                <a:cs typeface="Calibri"/>
                <a:sym typeface="Wingdings"/>
              </a:rPr>
              <a:t>Wuhan</a:t>
            </a:r>
            <a:endParaRPr lang="en-US" altLang="zh-CN" dirty="0" smtClean="0">
              <a:ea typeface="SimSun" pitchFamily="2" charset="-122"/>
              <a:cs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6E016-E09C-5549-93C6-34832BCCBB7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34234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0F7304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ec-cds.org/2018.html" TargetMode="External"/><Relationship Id="rId2" Type="http://schemas.openxmlformats.org/officeDocument/2006/relationships/hyperlink" Target="https://www.imls.gov/grants/awarded/lg-71-16-0037-1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ist.gov/itl/iad/mig/openclir-evaluation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dportal.com/articles/996/fool-proof-tips-for-finding-phd-research-topics.html" TargetMode="External"/><Relationship Id="rId2" Type="http://schemas.openxmlformats.org/officeDocument/2006/relationships/hyperlink" Target="https://www.umflint.edu/library/how-select-research-topi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lumbia.edu/~drd28/Thesis%20Research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3390/data3030035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Picture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1905000" y="4267200"/>
            <a:ext cx="6858000" cy="19812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Jiangping Chen</a:t>
            </a:r>
          </a:p>
          <a:p>
            <a:pPr eaLnBrk="1" hangingPunct="1"/>
            <a:r>
              <a:rPr lang="en-US" sz="2400" dirty="0" smtClean="0">
                <a:solidFill>
                  <a:srgbClr val="0000FF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Http://</a:t>
            </a:r>
            <a:r>
              <a:rPr lang="en-US" sz="2400" dirty="0" err="1" smtClean="0">
                <a:solidFill>
                  <a:srgbClr val="0000FF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coolt.lis.unt.edu</a:t>
            </a:r>
            <a:r>
              <a:rPr lang="en-US" sz="2400" dirty="0" smtClean="0">
                <a:solidFill>
                  <a:srgbClr val="0000FF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/ </a:t>
            </a:r>
          </a:p>
          <a:p>
            <a:pPr eaLnBrk="1" hangingPunct="1"/>
            <a:r>
              <a:rPr lang="en-US" sz="2400" dirty="0" smtClean="0">
                <a:solidFill>
                  <a:srgbClr val="0000FF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Jiangping.chen@unt.edu </a:t>
            </a:r>
          </a:p>
          <a:p>
            <a:pPr eaLnBrk="1" hangingPunct="1"/>
            <a:r>
              <a:rPr lang="en-US" altLang="zh-CN" sz="2400" dirty="0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Jan. 25</a:t>
            </a:r>
            <a:r>
              <a:rPr lang="en-US" altLang="zh-CN" sz="2400" baseline="30000" dirty="0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th</a:t>
            </a:r>
            <a:r>
              <a:rPr lang="en-US" altLang="zh-CN" sz="2400" dirty="0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, </a:t>
            </a: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2019</a:t>
            </a:r>
          </a:p>
          <a:p>
            <a:pPr eaLnBrk="1" hangingPunct="1"/>
            <a:r>
              <a:rPr lang="en-US" sz="2400" dirty="0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14339" name="Rectangle 2"/>
          <p:cNvSpPr txBox="1">
            <a:spLocks noChangeArrowheads="1"/>
          </p:cNvSpPr>
          <p:nvPr/>
        </p:nvSpPr>
        <p:spPr bwMode="auto">
          <a:xfrm>
            <a:off x="0" y="0"/>
            <a:ext cx="5791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zh-CN" sz="4000" b="1" dirty="0">
                <a:solidFill>
                  <a:schemeClr val="bg1"/>
                </a:solidFill>
                <a:ea typeface="SimSun" pitchFamily="2" charset="-122"/>
              </a:rPr>
              <a:t>College of Information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4340" name="Title 5"/>
          <p:cNvSpPr>
            <a:spLocks noGrp="1"/>
          </p:cNvSpPr>
          <p:nvPr>
            <p:ph type="ctrTitle"/>
          </p:nvPr>
        </p:nvSpPr>
        <p:spPr>
          <a:xfrm>
            <a:off x="1600200" y="1905000"/>
            <a:ext cx="7391400" cy="2133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8000"/>
                </a:solidFill>
              </a:rPr>
              <a:t>Finding Your Research Topics in Information Science</a:t>
            </a:r>
            <a:endParaRPr lang="en-US" sz="3600" b="1" dirty="0" smtClean="0">
              <a:solidFill>
                <a:srgbClr val="008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180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4522"/>
          </a:xfrm>
        </p:spPr>
        <p:txBody>
          <a:bodyPr/>
          <a:lstStyle/>
          <a:p>
            <a:r>
              <a:rPr lang="en-US" dirty="0" smtClean="0"/>
              <a:t>Current Research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481" y="1219759"/>
            <a:ext cx="8499613" cy="4906405"/>
          </a:xfrm>
        </p:spPr>
        <p:txBody>
          <a:bodyPr>
            <a:normAutofit fontScale="92500" lnSpcReduction="10000"/>
          </a:bodyPr>
          <a:lstStyle/>
          <a:p>
            <a:pPr marL="571500" indent="-514350">
              <a:buFont typeface="+mj-lt"/>
              <a:buAutoNum type="arabicPeriod"/>
            </a:pPr>
            <a:r>
              <a:rPr lang="en-US" dirty="0" smtClean="0"/>
              <a:t>Library </a:t>
            </a:r>
            <a:r>
              <a:rPr lang="en-US" dirty="0" err="1" smtClean="0"/>
              <a:t>CyberInfrastructure</a:t>
            </a:r>
            <a:r>
              <a:rPr lang="en-US" dirty="0" smtClean="0"/>
              <a:t> for Big Data Sharing </a:t>
            </a:r>
            <a:r>
              <a:rPr lang="en-US" dirty="0"/>
              <a:t>and Reuse </a:t>
            </a:r>
            <a:r>
              <a:rPr lang="en-US" sz="2400" dirty="0"/>
              <a:t>(</a:t>
            </a:r>
            <a:r>
              <a:rPr lang="en-US" sz="2400" dirty="0">
                <a:hlinkClick r:id="rId2"/>
              </a:rPr>
              <a:t>https://www.imls.gov/grants/awarded/lg-71-16-0037-16</a:t>
            </a:r>
            <a:r>
              <a:rPr lang="en-US" sz="2400" dirty="0" smtClean="0"/>
              <a:t>)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Precision Medicine Information Retrieval (</a:t>
            </a:r>
            <a:r>
              <a:rPr lang="en-US" dirty="0" smtClean="0">
                <a:hlinkClick r:id="rId3"/>
              </a:rPr>
              <a:t>http://www.trec-cds.org/2018.html</a:t>
            </a:r>
            <a:r>
              <a:rPr lang="en-US" dirty="0" smtClean="0"/>
              <a:t>) 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Open Cross-language information retrieval (</a:t>
            </a:r>
            <a:r>
              <a:rPr lang="en-US" dirty="0" err="1" smtClean="0"/>
              <a:t>OpenCLIR</a:t>
            </a:r>
            <a:r>
              <a:rPr lang="en-US" dirty="0"/>
              <a:t>: </a:t>
            </a:r>
            <a:r>
              <a:rPr lang="en-US" dirty="0">
                <a:hlinkClick r:id="rId4"/>
              </a:rPr>
              <a:t>https://www.nist.gov/itl/iad/mig/openclir-evaluation</a:t>
            </a:r>
            <a:r>
              <a:rPr lang="en-US" dirty="0" smtClean="0"/>
              <a:t>) 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Mental Health for Student Success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Information Services for Immigrants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6A98-8EEE-B84F-9220-22352DE3EB98}" type="datetime1">
              <a:rPr lang="en-US" smtClean="0"/>
              <a:t>1/24/2019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8EC9E-B143-7B42-AD1F-1F0DB6A6D8A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3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5763"/>
            <a:ext cx="8229600" cy="1228485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The Library </a:t>
            </a:r>
            <a:r>
              <a:rPr lang="en-US" altLang="zh-CN" dirty="0" err="1" smtClean="0"/>
              <a:t>CyberInfrastructure</a:t>
            </a:r>
            <a:r>
              <a:rPr lang="en-US" altLang="zh-CN" dirty="0" smtClean="0"/>
              <a:t> (LCI) Project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481" y="1503123"/>
            <a:ext cx="8499613" cy="4623042"/>
          </a:xfrm>
        </p:spPr>
        <p:txBody>
          <a:bodyPr>
            <a:normAutofit fontScale="92500"/>
          </a:bodyPr>
          <a:lstStyle/>
          <a:p>
            <a:pPr marL="571500" indent="-514350"/>
            <a:r>
              <a:rPr lang="en-US" dirty="0" smtClean="0"/>
              <a:t>A project funded by the Institute of Museum and Library Services (IMLS) of the United States</a:t>
            </a:r>
          </a:p>
          <a:p>
            <a:pPr marL="571500" indent="-514350"/>
            <a:r>
              <a:rPr lang="en-US" dirty="0" smtClean="0"/>
              <a:t>Dr. </a:t>
            </a:r>
            <a:r>
              <a:rPr lang="en-US" dirty="0" err="1" smtClean="0"/>
              <a:t>Zhiwu</a:t>
            </a:r>
            <a:r>
              <a:rPr lang="en-US" dirty="0" smtClean="0"/>
              <a:t> </a:t>
            </a:r>
            <a:r>
              <a:rPr lang="en-US" dirty="0" err="1" smtClean="0"/>
              <a:t>Xie</a:t>
            </a:r>
            <a:r>
              <a:rPr lang="en-US" dirty="0" smtClean="0"/>
              <a:t> is the PI</a:t>
            </a:r>
          </a:p>
          <a:p>
            <a:pPr marL="571500" indent="-514350"/>
            <a:r>
              <a:rPr lang="en-US" dirty="0" smtClean="0"/>
              <a:t>Co-PI includes</a:t>
            </a:r>
            <a:r>
              <a:rPr lang="en-US" dirty="0"/>
              <a:t>: Tyler </a:t>
            </a:r>
            <a:r>
              <a:rPr lang="en-US" dirty="0" smtClean="0"/>
              <a:t>Walters, </a:t>
            </a:r>
            <a:r>
              <a:rPr lang="en-US" dirty="0"/>
              <a:t>Ed Fox, Pablo </a:t>
            </a:r>
            <a:r>
              <a:rPr lang="en-US" dirty="0" err="1" smtClean="0"/>
              <a:t>Tarazaga</a:t>
            </a:r>
            <a:r>
              <a:rPr lang="en-US" dirty="0" smtClean="0"/>
              <a:t>, Jiangping Chen</a:t>
            </a:r>
          </a:p>
          <a:p>
            <a:pPr marL="571500" indent="-514350"/>
            <a:r>
              <a:rPr lang="en-US" dirty="0" smtClean="0"/>
              <a:t>A collaboration between Virginia Tech and UNT</a:t>
            </a:r>
          </a:p>
          <a:p>
            <a:pPr marL="571500" indent="-514350"/>
            <a:r>
              <a:rPr lang="en-US" dirty="0" smtClean="0"/>
              <a:t>A collaboration among Virginia Tech (multiple units) and UNT COI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6A98-8EEE-B84F-9220-22352DE3EB98}" type="datetime1">
              <a:rPr lang="en-US" smtClean="0"/>
              <a:t>1/24/2019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8EC9E-B143-7B42-AD1F-1F0DB6A6D8A8}" type="slidenum">
              <a:rPr lang="en-US" smtClean="0"/>
              <a:t>11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799" y="6324600"/>
            <a:ext cx="3871479" cy="3810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altLang="zh-CN" sz="1400" dirty="0" smtClean="0">
                <a:latin typeface="+mj-lt"/>
                <a:ea typeface="SimSun" pitchFamily="2" charset="-122"/>
                <a:cs typeface="Calibri"/>
              </a:rPr>
              <a:t>Jiangping Chen  </a:t>
            </a:r>
            <a:r>
              <a:rPr lang="en-US" altLang="zh-CN" sz="1400" dirty="0" smtClean="0">
                <a:latin typeface="+mj-lt"/>
                <a:ea typeface="Wingdings"/>
                <a:cs typeface="Wingdings"/>
                <a:sym typeface="Wingdings"/>
              </a:rPr>
              <a:t> 2018   </a:t>
            </a:r>
            <a:r>
              <a:rPr lang="en-US" altLang="zh-CN" sz="1400" dirty="0" smtClean="0">
                <a:latin typeface="+mj-lt"/>
                <a:ea typeface="SimSun" pitchFamily="2" charset="-122"/>
                <a:cs typeface="Calibri"/>
                <a:sym typeface="Wingdings"/>
              </a:rPr>
              <a:t>Wuhan</a:t>
            </a:r>
            <a:endParaRPr lang="en-US" altLang="zh-CN" sz="1400" dirty="0">
              <a:latin typeface="+mj-lt"/>
              <a:ea typeface="SimSun" pitchFamily="2" charset="-122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124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6100"/>
            <a:ext cx="9144000" cy="574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6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2620962"/>
          </a:xfrm>
        </p:spPr>
        <p:txBody>
          <a:bodyPr/>
          <a:lstStyle/>
          <a:p>
            <a:r>
              <a:rPr lang="en-US" altLang="zh-CN" dirty="0">
                <a:solidFill>
                  <a:srgbClr val="009242"/>
                </a:solidFill>
              </a:rPr>
              <a:t>Smart and Connected Health Projects: Characteristics and Research Challenges </a:t>
            </a:r>
            <a:endParaRPr kumimoji="1"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E44B7-A25B-4E87-89A5-27AE99843020}" type="datetime1">
              <a:rPr lang="zh-CN" altLang="en-US" smtClean="0"/>
              <a:pPr/>
              <a:t>2019/1/24</a:t>
            </a:fld>
            <a:endParaRPr lang="en-US" altLang="zh-CN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134A8AF-5BFA-49E2-9D89-BBDEE2C5414D}"/>
              </a:ext>
            </a:extLst>
          </p:cNvPr>
          <p:cNvSpPr txBox="1">
            <a:spLocks/>
          </p:cNvSpPr>
          <p:nvPr/>
        </p:nvSpPr>
        <p:spPr bwMode="auto">
          <a:xfrm>
            <a:off x="1110344" y="3862251"/>
            <a:ext cx="7848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800" dirty="0" smtClean="0"/>
              <a:t>A paper accepted by the 6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International Conference on Smart Health. An extended one were accepted by </a:t>
            </a:r>
            <a:r>
              <a:rPr lang="en-US" sz="1800" i="1" dirty="0" smtClean="0"/>
              <a:t>Data and Information Management 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368196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52400"/>
            <a:ext cx="5867400" cy="533400"/>
          </a:xfrm>
        </p:spPr>
        <p:txBody>
          <a:bodyPr/>
          <a:lstStyle/>
          <a:p>
            <a:r>
              <a:rPr kumimoji="1" lang="en-US" altLang="zh-CN" sz="2400" dirty="0" smtClean="0"/>
              <a:t>Text/Document Analysis: a Framework</a:t>
            </a:r>
            <a:endParaRPr kumimoji="1" lang="zh-CN" alt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981200"/>
            <a:ext cx="2286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 smtClean="0"/>
              <a:t>Data Collection or Acquisition</a:t>
            </a:r>
            <a:endParaRPr kumimoji="1" lang="zh-CN" alt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752600" y="2627531"/>
            <a:ext cx="0" cy="5728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Decision 13"/>
          <p:cNvSpPr/>
          <p:nvPr/>
        </p:nvSpPr>
        <p:spPr>
          <a:xfrm>
            <a:off x="838200" y="3200400"/>
            <a:ext cx="1905000" cy="990600"/>
          </a:xfrm>
          <a:prstGeom prst="flowChartDecision">
            <a:avLst/>
          </a:prstGeom>
          <a:noFill/>
          <a:ln>
            <a:solidFill>
              <a:schemeClr val="tx1"/>
            </a:solidFill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1066800" y="3429000"/>
            <a:ext cx="152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600" dirty="0" smtClean="0"/>
              <a:t>Information Retrieval</a:t>
            </a:r>
            <a:endParaRPr kumimoji="1" lang="zh-CN" altLang="en-US" sz="16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752600" y="4191000"/>
            <a:ext cx="0" cy="6974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828800" y="28310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/>
              <a:t>Big Data</a:t>
            </a:r>
            <a:endParaRPr kumimoji="1" lang="zh-CN" alt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762000" y="4876800"/>
            <a:ext cx="1981200" cy="762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990600" y="4916269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 smtClean="0"/>
              <a:t>Manageable Text Data</a:t>
            </a:r>
            <a:endParaRPr kumimoji="1" lang="zh-CN" altLang="en-US" dirty="0"/>
          </a:p>
        </p:txBody>
      </p:sp>
      <p:cxnSp>
        <p:nvCxnSpPr>
          <p:cNvPr id="32" name="Elbow Connector 31"/>
          <p:cNvCxnSpPr>
            <a:stCxn id="25" idx="3"/>
          </p:cNvCxnSpPr>
          <p:nvPr/>
        </p:nvCxnSpPr>
        <p:spPr>
          <a:xfrm flipV="1">
            <a:off x="2743200" y="1524000"/>
            <a:ext cx="533400" cy="373380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3276600" y="1524000"/>
            <a:ext cx="685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Decision 36"/>
          <p:cNvSpPr/>
          <p:nvPr/>
        </p:nvSpPr>
        <p:spPr>
          <a:xfrm>
            <a:off x="3962400" y="1219200"/>
            <a:ext cx="2133600" cy="685800"/>
          </a:xfrm>
          <a:prstGeom prst="flowChartDecision">
            <a:avLst/>
          </a:prstGeom>
          <a:noFill/>
          <a:ln>
            <a:solidFill>
              <a:schemeClr val="tx1"/>
            </a:solidFill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8" name="TextBox 37"/>
          <p:cNvSpPr txBox="1"/>
          <p:nvPr/>
        </p:nvSpPr>
        <p:spPr>
          <a:xfrm>
            <a:off x="4114800" y="1371600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600" dirty="0" smtClean="0"/>
              <a:t>Low-level NLP</a:t>
            </a:r>
            <a:endParaRPr kumimoji="1" lang="zh-CN" altLang="en-US" sz="1600" dirty="0"/>
          </a:p>
        </p:txBody>
      </p:sp>
      <p:sp>
        <p:nvSpPr>
          <p:cNvPr id="39" name="Decision 38"/>
          <p:cNvSpPr/>
          <p:nvPr/>
        </p:nvSpPr>
        <p:spPr>
          <a:xfrm>
            <a:off x="3962400" y="3200400"/>
            <a:ext cx="2133600" cy="914400"/>
          </a:xfrm>
          <a:prstGeom prst="flowChartDecision">
            <a:avLst/>
          </a:prstGeom>
          <a:noFill/>
          <a:ln>
            <a:solidFill>
              <a:schemeClr val="tx1"/>
            </a:solidFill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0" name="TextBox 39"/>
          <p:cNvSpPr txBox="1"/>
          <p:nvPr/>
        </p:nvSpPr>
        <p:spPr>
          <a:xfrm>
            <a:off x="4330441" y="3325336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400" dirty="0" smtClean="0"/>
              <a:t>Descriptive/Bibliometric Analysis</a:t>
            </a:r>
            <a:endParaRPr kumimoji="1" lang="zh-CN" altLang="en-US" sz="1400" dirty="0"/>
          </a:p>
        </p:txBody>
      </p:sp>
      <p:sp>
        <p:nvSpPr>
          <p:cNvPr id="41" name="Decision 40"/>
          <p:cNvSpPr/>
          <p:nvPr/>
        </p:nvSpPr>
        <p:spPr>
          <a:xfrm>
            <a:off x="3962400" y="2362200"/>
            <a:ext cx="2133600" cy="685800"/>
          </a:xfrm>
          <a:prstGeom prst="flowChartDecision">
            <a:avLst/>
          </a:prstGeom>
          <a:noFill/>
          <a:ln>
            <a:solidFill>
              <a:schemeClr val="tx1"/>
            </a:solidFill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2" name="TextBox 41"/>
          <p:cNvSpPr txBox="1"/>
          <p:nvPr/>
        </p:nvSpPr>
        <p:spPr>
          <a:xfrm>
            <a:off x="4267200" y="2557046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600" dirty="0" smtClean="0"/>
              <a:t>Topic Analysis</a:t>
            </a:r>
            <a:endParaRPr kumimoji="1" lang="zh-CN" altLang="en-US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4038600" y="4311276"/>
            <a:ext cx="1752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 smtClean="0"/>
              <a:t>Content Analysis</a:t>
            </a:r>
            <a:endParaRPr kumimoji="1" lang="zh-CN" altLang="en-US" dirty="0"/>
          </a:p>
        </p:txBody>
      </p:sp>
      <p:cxnSp>
        <p:nvCxnSpPr>
          <p:cNvPr id="44" name="Straight Arrow Connector 43"/>
          <p:cNvCxnSpPr>
            <a:stCxn id="37" idx="2"/>
          </p:cNvCxnSpPr>
          <p:nvPr/>
        </p:nvCxnSpPr>
        <p:spPr>
          <a:xfrm>
            <a:off x="5029200" y="190500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3276600" y="3657600"/>
            <a:ext cx="685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3276600" y="4648200"/>
            <a:ext cx="685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6096000" y="1524000"/>
            <a:ext cx="685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Decision 53"/>
          <p:cNvSpPr/>
          <p:nvPr/>
        </p:nvSpPr>
        <p:spPr>
          <a:xfrm>
            <a:off x="6705600" y="1219200"/>
            <a:ext cx="1752600" cy="685800"/>
          </a:xfrm>
          <a:prstGeom prst="flowChartDecision">
            <a:avLst/>
          </a:prstGeom>
          <a:noFill/>
          <a:ln>
            <a:solidFill>
              <a:schemeClr val="tx1"/>
            </a:solidFill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5" name="TextBox 54"/>
          <p:cNvSpPr txBox="1"/>
          <p:nvPr/>
        </p:nvSpPr>
        <p:spPr>
          <a:xfrm>
            <a:off x="6882125" y="1219200"/>
            <a:ext cx="142367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600" dirty="0" smtClean="0"/>
              <a:t>Term Frequency</a:t>
            </a:r>
            <a:endParaRPr kumimoji="1" lang="zh-CN" altLang="en-US" sz="1600" dirty="0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7620000" y="190500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Cloud 56"/>
          <p:cNvSpPr/>
          <p:nvPr/>
        </p:nvSpPr>
        <p:spPr>
          <a:xfrm>
            <a:off x="6858000" y="2362200"/>
            <a:ext cx="1828800" cy="838200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8" name="TextBox 57"/>
          <p:cNvSpPr txBox="1"/>
          <p:nvPr/>
        </p:nvSpPr>
        <p:spPr>
          <a:xfrm>
            <a:off x="7239000" y="25908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400" dirty="0" smtClean="0"/>
              <a:t>Word Cloud</a:t>
            </a:r>
            <a:endParaRPr kumimoji="1" lang="zh-CN" altLang="en-US" sz="1400" dirty="0"/>
          </a:p>
        </p:txBody>
      </p:sp>
      <p:sp>
        <p:nvSpPr>
          <p:cNvPr id="59" name="Rounded Rectangle 58"/>
          <p:cNvSpPr/>
          <p:nvPr/>
        </p:nvSpPr>
        <p:spPr>
          <a:xfrm>
            <a:off x="6705600" y="5351636"/>
            <a:ext cx="2057400" cy="89676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0" name="TextBox 59"/>
          <p:cNvSpPr txBox="1"/>
          <p:nvPr/>
        </p:nvSpPr>
        <p:spPr>
          <a:xfrm>
            <a:off x="6731519" y="5298222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 smtClean="0"/>
              <a:t>Answers to Research Questions</a:t>
            </a:r>
            <a:endParaRPr kumimoji="1" lang="zh-CN" altLang="en-US" dirty="0"/>
          </a:p>
        </p:txBody>
      </p:sp>
      <p:cxnSp>
        <p:nvCxnSpPr>
          <p:cNvPr id="63" name="Straight Arrow Connector 62"/>
          <p:cNvCxnSpPr>
            <a:stCxn id="57" idx="1"/>
            <a:endCxn id="59" idx="0"/>
          </p:cNvCxnSpPr>
          <p:nvPr/>
        </p:nvCxnSpPr>
        <p:spPr>
          <a:xfrm flipH="1">
            <a:off x="7734300" y="3199507"/>
            <a:ext cx="38100" cy="215212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41" idx="3"/>
            <a:endCxn id="59" idx="0"/>
          </p:cNvCxnSpPr>
          <p:nvPr/>
        </p:nvCxnSpPr>
        <p:spPr>
          <a:xfrm>
            <a:off x="6096000" y="2705100"/>
            <a:ext cx="1638300" cy="26465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39" idx="3"/>
            <a:endCxn id="59" idx="0"/>
          </p:cNvCxnSpPr>
          <p:nvPr/>
        </p:nvCxnSpPr>
        <p:spPr>
          <a:xfrm>
            <a:off x="6096000" y="3657600"/>
            <a:ext cx="1638300" cy="16940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Preparation 76"/>
          <p:cNvSpPr/>
          <p:nvPr/>
        </p:nvSpPr>
        <p:spPr>
          <a:xfrm>
            <a:off x="381000" y="762000"/>
            <a:ext cx="2667000" cy="838200"/>
          </a:xfrm>
          <a:prstGeom prst="flowChartPreparation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8" name="TextBox 77"/>
          <p:cNvSpPr txBox="1"/>
          <p:nvPr/>
        </p:nvSpPr>
        <p:spPr>
          <a:xfrm>
            <a:off x="762000" y="785336"/>
            <a:ext cx="1981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400" dirty="0" smtClean="0"/>
              <a:t>Problem Statement, Purpose of Study, and Research Questions</a:t>
            </a:r>
            <a:endParaRPr kumimoji="1" lang="zh-CN" altLang="en-US" sz="1400" dirty="0"/>
          </a:p>
        </p:txBody>
      </p:sp>
      <p:cxnSp>
        <p:nvCxnSpPr>
          <p:cNvPr id="79" name="Straight Arrow Connector 78"/>
          <p:cNvCxnSpPr>
            <a:endCxn id="6" idx="0"/>
          </p:cNvCxnSpPr>
          <p:nvPr/>
        </p:nvCxnSpPr>
        <p:spPr>
          <a:xfrm>
            <a:off x="1676400" y="1600200"/>
            <a:ext cx="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3581400" y="990600"/>
            <a:ext cx="5410200" cy="403860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97" name="Elbow Connector 96"/>
          <p:cNvCxnSpPr/>
          <p:nvPr/>
        </p:nvCxnSpPr>
        <p:spPr>
          <a:xfrm rot="5400000">
            <a:off x="-152400" y="3352800"/>
            <a:ext cx="2438400" cy="1371600"/>
          </a:xfrm>
          <a:prstGeom prst="bentConnector3">
            <a:avLst>
              <a:gd name="adj1" fmla="val 465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381000" y="52578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3" idx="2"/>
          </p:cNvCxnSpPr>
          <p:nvPr/>
        </p:nvCxnSpPr>
        <p:spPr>
          <a:xfrm flipH="1">
            <a:off x="4911357" y="4957607"/>
            <a:ext cx="3543" cy="82625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59" idx="1"/>
          </p:cNvCxnSpPr>
          <p:nvPr/>
        </p:nvCxnSpPr>
        <p:spPr>
          <a:xfrm>
            <a:off x="4914900" y="5779250"/>
            <a:ext cx="1790700" cy="207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0667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7494"/>
          </a:xfrm>
        </p:spPr>
        <p:txBody>
          <a:bodyPr/>
          <a:lstStyle/>
          <a:p>
            <a:r>
              <a:rPr kumimoji="1" lang="en-US" altLang="zh-CN" dirty="0" smtClean="0"/>
              <a:t>Maybe Irrelevant Summary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3544"/>
            <a:ext cx="8229600" cy="4752619"/>
          </a:xfrm>
        </p:spPr>
        <p:txBody>
          <a:bodyPr>
            <a:normAutofit/>
          </a:bodyPr>
          <a:lstStyle/>
          <a:p>
            <a:r>
              <a:rPr kumimoji="1" lang="en-US" altLang="zh-CN" dirty="0" smtClean="0"/>
              <a:t>We need to develop key capabilities in order to successfully conduct the projects</a:t>
            </a:r>
          </a:p>
          <a:p>
            <a:pPr lvl="1"/>
            <a:r>
              <a:rPr kumimoji="1" lang="en-US" altLang="zh-CN" dirty="0" smtClean="0"/>
              <a:t>Research methodology</a:t>
            </a:r>
          </a:p>
          <a:p>
            <a:pPr lvl="1"/>
            <a:r>
              <a:rPr kumimoji="1" lang="en-US" altLang="zh-CN" dirty="0" smtClean="0"/>
              <a:t>Data integration, analysis, and access</a:t>
            </a:r>
          </a:p>
          <a:p>
            <a:pPr lvl="1"/>
            <a:r>
              <a:rPr kumimoji="1" lang="en-US" altLang="zh-CN" dirty="0" smtClean="0"/>
              <a:t>English reporting and writing</a:t>
            </a:r>
          </a:p>
          <a:p>
            <a:r>
              <a:rPr kumimoji="1" lang="en-US" altLang="zh-CN" dirty="0" smtClean="0"/>
              <a:t>Collaboration is crucial with committed, hard-working people</a:t>
            </a:r>
          </a:p>
          <a:p>
            <a:pPr lvl="1"/>
            <a:r>
              <a:rPr kumimoji="1" lang="en-US" altLang="zh-CN" dirty="0" smtClean="0"/>
              <a:t>Time, effort, and true love to research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01162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is Your Turn!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your research topics?</a:t>
            </a:r>
          </a:p>
          <a:p>
            <a:r>
              <a:rPr lang="en-US" dirty="0" smtClean="0"/>
              <a:t>Why do you want to work on these topics?</a:t>
            </a:r>
          </a:p>
          <a:p>
            <a:r>
              <a:rPr lang="en-US" dirty="0" smtClean="0"/>
              <a:t>What will be learned/impacted if your </a:t>
            </a:r>
            <a:r>
              <a:rPr lang="en-US" smtClean="0"/>
              <a:t>topics </a:t>
            </a:r>
            <a:r>
              <a:rPr lang="en-US" smtClean="0"/>
              <a:t>are</a:t>
            </a:r>
            <a:r>
              <a:rPr lang="en-US" smtClean="0"/>
              <a:t> </a:t>
            </a:r>
            <a:r>
              <a:rPr lang="en-US" smtClean="0"/>
              <a:t>explored?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37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 and Research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research?</a:t>
            </a:r>
          </a:p>
          <a:p>
            <a:r>
              <a:rPr lang="en-US" dirty="0" smtClean="0"/>
              <a:t>What’s involved in an iterative research process?</a:t>
            </a:r>
          </a:p>
          <a:p>
            <a:pPr lvl="1"/>
            <a:r>
              <a:rPr lang="en-US" dirty="0" smtClean="0"/>
              <a:t>Find a research topic</a:t>
            </a:r>
          </a:p>
          <a:p>
            <a:pPr lvl="1"/>
            <a:r>
              <a:rPr lang="en-US" dirty="0" smtClean="0"/>
              <a:t>Carry out research design</a:t>
            </a:r>
          </a:p>
          <a:p>
            <a:pPr lvl="1"/>
            <a:r>
              <a:rPr lang="en-US" dirty="0" smtClean="0"/>
              <a:t>Perform the actual research activities </a:t>
            </a:r>
          </a:p>
          <a:p>
            <a:pPr lvl="1"/>
            <a:r>
              <a:rPr lang="en-US" dirty="0" smtClean="0"/>
              <a:t>Analysis results </a:t>
            </a:r>
            <a:r>
              <a:rPr lang="en-US" dirty="0"/>
              <a:t>to answer your research </a:t>
            </a:r>
            <a:r>
              <a:rPr lang="en-US" dirty="0" smtClean="0"/>
              <a:t>questions</a:t>
            </a:r>
          </a:p>
          <a:p>
            <a:pPr lvl="1"/>
            <a:r>
              <a:rPr lang="en-US" dirty="0" smtClean="0"/>
              <a:t>Disseminate research results/raise new research questions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657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Research Topics?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research topic is “the research question you are going to answer”</a:t>
            </a:r>
          </a:p>
          <a:p>
            <a:pPr lvl="1"/>
            <a:r>
              <a:rPr lang="en-US" dirty="0" smtClean="0"/>
              <a:t>Not a question in your survey!</a:t>
            </a:r>
          </a:p>
          <a:p>
            <a:pPr lvl="1"/>
            <a:r>
              <a:rPr lang="en-US" dirty="0" smtClean="0"/>
              <a:t>A question not only you who don’t know the answer</a:t>
            </a:r>
          </a:p>
          <a:p>
            <a:pPr lvl="1"/>
            <a:r>
              <a:rPr lang="en-US" dirty="0" smtClean="0"/>
              <a:t>A question that needs to be answered for the benefits of a community</a:t>
            </a:r>
          </a:p>
          <a:p>
            <a:pPr lvl="1"/>
            <a:r>
              <a:rPr lang="en-US" dirty="0" smtClean="0"/>
              <a:t>A question that you are capable of </a:t>
            </a:r>
            <a:r>
              <a:rPr lang="en-US" dirty="0" smtClean="0"/>
              <a:t>answering, </a:t>
            </a:r>
            <a:r>
              <a:rPr lang="en-US" dirty="0" smtClean="0"/>
              <a:t>or you can learn to explore.</a:t>
            </a:r>
          </a:p>
          <a:p>
            <a:pPr lvl="1"/>
            <a:r>
              <a:rPr lang="en-US" dirty="0" smtClean="0"/>
              <a:t>What else?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329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</a:t>
            </a:r>
            <a:r>
              <a:rPr lang="en-US" dirty="0" smtClean="0"/>
              <a:t>Find </a:t>
            </a:r>
            <a:r>
              <a:rPr lang="en-US" dirty="0" smtClean="0"/>
              <a:t>a Research Topic?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372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Select a Research Topic?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www.umflint.edu/library/how-select-research-topic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www.phdportal.com/articles/996/fool-proof-tips-for-finding-phd-research-topics.html</a:t>
            </a:r>
            <a:endParaRPr lang="en-US" dirty="0" smtClean="0"/>
          </a:p>
          <a:p>
            <a:r>
              <a:rPr lang="en-US" dirty="0">
                <a:hlinkClick r:id="rId4"/>
              </a:rPr>
              <a:t>http://www.columbia.edu/~</a:t>
            </a:r>
            <a:r>
              <a:rPr lang="en-US" dirty="0" smtClean="0">
                <a:hlinkClick r:id="rId4"/>
              </a:rPr>
              <a:t>drd28/Thesis%20Research.pdf</a:t>
            </a:r>
            <a:endParaRPr lang="en-US" dirty="0" smtClean="0"/>
          </a:p>
          <a:p>
            <a:pPr lvl="1"/>
            <a:r>
              <a:rPr lang="en-US" dirty="0" smtClean="0"/>
              <a:t>Go to weekly departmental seminars in your field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203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Research Topics in my Publications?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areas of interests</a:t>
            </a:r>
          </a:p>
          <a:p>
            <a:r>
              <a:rPr lang="en-US" dirty="0" smtClean="0"/>
              <a:t>The methods I am familiar with</a:t>
            </a:r>
          </a:p>
          <a:p>
            <a:r>
              <a:rPr lang="en-US" dirty="0" smtClean="0"/>
              <a:t>The collaborations I have built</a:t>
            </a:r>
          </a:p>
          <a:p>
            <a:r>
              <a:rPr lang="en-US" dirty="0" smtClean="0"/>
              <a:t>In the next few slides I will explain how the research topics were identified for each of my publications/write-ups in 2018.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164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201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Research/Publications in 2018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38606" cy="5140234"/>
          </a:xfrm>
        </p:spPr>
        <p:txBody>
          <a:bodyPr>
            <a:noAutofit/>
          </a:bodyPr>
          <a:lstStyle/>
          <a:p>
            <a:r>
              <a:rPr lang="en-US" sz="2200" dirty="0" smtClean="0"/>
              <a:t>Qin</a:t>
            </a:r>
            <a:r>
              <a:rPr lang="en-US" sz="2200" dirty="0"/>
              <a:t>, </a:t>
            </a:r>
            <a:r>
              <a:rPr lang="en-US" sz="2200" dirty="0" err="1"/>
              <a:t>Chunqiu</a:t>
            </a:r>
            <a:r>
              <a:rPr lang="en-US" sz="2200" dirty="0"/>
              <a:t>, </a:t>
            </a:r>
            <a:r>
              <a:rPr lang="en-US" sz="2200" dirty="0" err="1"/>
              <a:t>Yaxi</a:t>
            </a:r>
            <a:r>
              <a:rPr lang="en-US" sz="2200" dirty="0"/>
              <a:t> Liu, Jiangping Chen (In Revision). “User Adoption of a Hybrid </a:t>
            </a:r>
            <a:r>
              <a:rPr lang="en-US" sz="2200" dirty="0" smtClean="0"/>
              <a:t>Social Tagging </a:t>
            </a:r>
            <a:r>
              <a:rPr lang="en-US" sz="2200" dirty="0"/>
              <a:t>Approach in an Online Knowledge Community,” </a:t>
            </a:r>
            <a:r>
              <a:rPr lang="en-US" sz="2200" i="1" dirty="0" err="1"/>
              <a:t>Aslib</a:t>
            </a:r>
            <a:r>
              <a:rPr lang="en-US" sz="2200" i="1" dirty="0"/>
              <a:t> Journal of </a:t>
            </a:r>
            <a:r>
              <a:rPr lang="en-US" sz="2200" i="1" dirty="0" smtClean="0"/>
              <a:t>Information Management</a:t>
            </a:r>
            <a:r>
              <a:rPr lang="en-US" sz="2200" dirty="0"/>
              <a:t>.</a:t>
            </a:r>
          </a:p>
          <a:p>
            <a:r>
              <a:rPr lang="en-US" sz="2200" dirty="0"/>
              <a:t>Chen, </a:t>
            </a:r>
            <a:r>
              <a:rPr lang="en-US" sz="2200" dirty="0" err="1"/>
              <a:t>Minghong</a:t>
            </a:r>
            <a:r>
              <a:rPr lang="en-US" sz="2200" dirty="0"/>
              <a:t>, </a:t>
            </a:r>
            <a:r>
              <a:rPr lang="en-US" sz="2200" dirty="0" err="1"/>
              <a:t>Jingye</a:t>
            </a:r>
            <a:r>
              <a:rPr lang="en-US" sz="2200" dirty="0"/>
              <a:t> Qu, Yuan Xu, and Jiangping Chen </a:t>
            </a:r>
            <a:r>
              <a:rPr lang="en-US" sz="2200" dirty="0" smtClean="0"/>
              <a:t>(Accepted). </a:t>
            </a:r>
            <a:r>
              <a:rPr lang="en-US" sz="2200" dirty="0"/>
              <a:t>“Smart </a:t>
            </a:r>
            <a:r>
              <a:rPr lang="en-US" sz="2200" dirty="0" smtClean="0"/>
              <a:t>and Connected </a:t>
            </a:r>
            <a:r>
              <a:rPr lang="en-US" sz="2200" dirty="0"/>
              <a:t>Health: What Can We Learn from Funded Projects?” Data and </a:t>
            </a:r>
            <a:r>
              <a:rPr lang="en-US" sz="2200" dirty="0" smtClean="0"/>
              <a:t>Information Management</a:t>
            </a:r>
            <a:r>
              <a:rPr lang="en-US" sz="2200" dirty="0"/>
              <a:t>.</a:t>
            </a:r>
          </a:p>
          <a:p>
            <a:r>
              <a:rPr lang="en-US" sz="2200" dirty="0" smtClean="0"/>
              <a:t>Qu</a:t>
            </a:r>
            <a:r>
              <a:rPr lang="en-US" sz="2200" dirty="0"/>
              <a:t>, </a:t>
            </a:r>
            <a:r>
              <a:rPr lang="en-US" sz="2200" dirty="0" err="1"/>
              <a:t>Jingye</a:t>
            </a:r>
            <a:r>
              <a:rPr lang="en-US" sz="2200" dirty="0"/>
              <a:t> and Jiangping Chen (Accepted). “An Investigation of Benchmark Image Collections: How Different from Digital Libraries,” </a:t>
            </a:r>
            <a:r>
              <a:rPr lang="en-US" sz="2200" i="1" dirty="0"/>
              <a:t>The Electronic Library Special Issue on Image Collections: Creation, Organization, Access, and Use</a:t>
            </a:r>
            <a:r>
              <a:rPr lang="en-US" sz="2200" dirty="0" smtClean="0"/>
              <a:t>.</a:t>
            </a:r>
          </a:p>
          <a:p>
            <a:r>
              <a:rPr lang="en-US" sz="2200" dirty="0"/>
              <a:t>Lu, Wei, Mengqi Luo, </a:t>
            </a:r>
            <a:r>
              <a:rPr lang="en-US" sz="2200" dirty="0" err="1"/>
              <a:t>Zhenyu</a:t>
            </a:r>
            <a:r>
              <a:rPr lang="en-US" sz="2200" dirty="0"/>
              <a:t> Zhang, </a:t>
            </a:r>
            <a:r>
              <a:rPr lang="en-US" sz="2200" dirty="0" err="1"/>
              <a:t>Guobiao</a:t>
            </a:r>
            <a:r>
              <a:rPr lang="en-US" sz="2200" dirty="0"/>
              <a:t> Zhang, </a:t>
            </a:r>
            <a:r>
              <a:rPr lang="en-US" sz="2200" dirty="0" err="1"/>
              <a:t>Heng</a:t>
            </a:r>
            <a:r>
              <a:rPr lang="en-US" sz="2200" dirty="0"/>
              <a:t> Ding, Haihua Chen, and Jiangping Chen. (Revision Submitted). “Result Diversification in Image Retrieval Based on Semantic Distance,” </a:t>
            </a:r>
            <a:r>
              <a:rPr lang="en-US" sz="2200" i="1" dirty="0"/>
              <a:t>Information Sciences</a:t>
            </a:r>
            <a:r>
              <a:rPr lang="en-US" sz="2200" dirty="0" smtClean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34828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039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Research/Publications in 2018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5029"/>
            <a:ext cx="8503920" cy="5329645"/>
          </a:xfrm>
        </p:spPr>
        <p:txBody>
          <a:bodyPr>
            <a:noAutofit/>
          </a:bodyPr>
          <a:lstStyle/>
          <a:p>
            <a:r>
              <a:rPr lang="en-US" sz="2200" dirty="0"/>
              <a:t>Wu, </a:t>
            </a:r>
            <a:r>
              <a:rPr lang="en-US" sz="2200" dirty="0" err="1"/>
              <a:t>Anping</a:t>
            </a:r>
            <a:r>
              <a:rPr lang="en-US" sz="2200" dirty="0"/>
              <a:t> and Jiangping Chen (2019). “Sustaining </a:t>
            </a:r>
            <a:r>
              <a:rPr lang="en-US" sz="2200" dirty="0" err="1"/>
              <a:t>Multilinguality</a:t>
            </a:r>
            <a:r>
              <a:rPr lang="en-US" sz="2200" dirty="0"/>
              <a:t>: Case Studies of Two American Multilingual Digital Libraries” To appear at </a:t>
            </a:r>
            <a:r>
              <a:rPr lang="en-US" sz="2200" dirty="0" err="1"/>
              <a:t>Iconference</a:t>
            </a:r>
            <a:r>
              <a:rPr lang="en-US" sz="2200" dirty="0"/>
              <a:t> 2019, March 31-April 3, Washington, DC, USA.</a:t>
            </a:r>
          </a:p>
          <a:p>
            <a:r>
              <a:rPr lang="en-US" sz="2200" dirty="0"/>
              <a:t>Wang, </a:t>
            </a:r>
            <a:r>
              <a:rPr lang="en-US" sz="2200" dirty="0" err="1"/>
              <a:t>Yongyi</a:t>
            </a:r>
            <a:r>
              <a:rPr lang="en-US" sz="2200" dirty="0"/>
              <a:t>, Hui Zhang, Dan Wu, and Jiangping Chen. (2019). “Health Data on Data.gov: A Research on Status Quo of Open Health Data” To appear at </a:t>
            </a:r>
            <a:r>
              <a:rPr lang="en-US" sz="2200" dirty="0" err="1"/>
              <a:t>Iconference</a:t>
            </a:r>
            <a:r>
              <a:rPr lang="en-US" sz="2200" dirty="0"/>
              <a:t> 2019, March 31-April 3, Washington, DC, USA</a:t>
            </a:r>
            <a:r>
              <a:rPr lang="en-US" sz="2200" dirty="0" smtClean="0"/>
              <a:t>.</a:t>
            </a:r>
          </a:p>
          <a:p>
            <a:r>
              <a:rPr lang="en-US" sz="2200" dirty="0" smtClean="0"/>
              <a:t>Zhang</a:t>
            </a:r>
            <a:r>
              <a:rPr lang="en-US" sz="2200" dirty="0"/>
              <a:t>, Hui, </a:t>
            </a:r>
            <a:r>
              <a:rPr lang="en-US" sz="2200" dirty="0" err="1"/>
              <a:t>Yongyi</a:t>
            </a:r>
            <a:r>
              <a:rPr lang="en-US" sz="2200" dirty="0"/>
              <a:t> Wang, Dan Wu, and Jiangping Chen (2018). “Evolutionary Path of Factors Influencing Life Satisfaction among Chinese Elderly: A Perspective of Data Visualization.” Data, 3(3), 35; available at: </a:t>
            </a:r>
            <a:r>
              <a:rPr lang="en-US" sz="2200" dirty="0">
                <a:hlinkClick r:id="rId2"/>
              </a:rPr>
              <a:t>https://doi.org/10.3390/data3030035</a:t>
            </a:r>
            <a:r>
              <a:rPr lang="en-US" sz="2200" dirty="0" smtClean="0"/>
              <a:t>.</a:t>
            </a:r>
          </a:p>
          <a:p>
            <a:r>
              <a:rPr lang="en-US" sz="2200" dirty="0"/>
              <a:t>Chen, Jiangping, </a:t>
            </a:r>
            <a:r>
              <a:rPr lang="en-US" sz="2200" dirty="0" err="1"/>
              <a:t>Minghong</a:t>
            </a:r>
            <a:r>
              <a:rPr lang="en-US" sz="2200" dirty="0"/>
              <a:t> Chen, </a:t>
            </a:r>
            <a:r>
              <a:rPr lang="en-US" sz="2200" dirty="0" err="1"/>
              <a:t>Jingye</a:t>
            </a:r>
            <a:r>
              <a:rPr lang="en-US" sz="2200" dirty="0"/>
              <a:t> Qu, Haihua Chen, and Juncheng Ding. (2018). “Smart and Connected Health Projects: Characteristics and Research Challenges.” Proceedings of the 6th International Conference for Smart Health, Wuhan, July 1-3</a:t>
            </a:r>
            <a:r>
              <a:rPr lang="en-US" sz="2200" dirty="0" smtClean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21474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323"/>
            <a:ext cx="8229600" cy="8226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Research/Publications in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635" y="1097280"/>
            <a:ext cx="8451668" cy="5225143"/>
          </a:xfrm>
        </p:spPr>
        <p:txBody>
          <a:bodyPr>
            <a:noAutofit/>
          </a:bodyPr>
          <a:lstStyle/>
          <a:p>
            <a:r>
              <a:rPr lang="en-US" sz="2200" dirty="0" smtClean="0"/>
              <a:t>Chen</a:t>
            </a:r>
            <a:r>
              <a:rPr lang="en-US" sz="2200" dirty="0"/>
              <a:t>, Jiangping, Duha </a:t>
            </a:r>
            <a:r>
              <a:rPr lang="en-US" sz="2200" dirty="0" err="1"/>
              <a:t>Alsamdi</a:t>
            </a:r>
            <a:r>
              <a:rPr lang="en-US" sz="2200" dirty="0"/>
              <a:t>, Xiaoyu Zhang, and Zhiwu Xie. (2018). “An Investigation </a:t>
            </a:r>
            <a:r>
              <a:rPr lang="en-US" sz="2200" dirty="0" smtClean="0"/>
              <a:t>of Cyberinfrastructure </a:t>
            </a:r>
            <a:r>
              <a:rPr lang="en-US" sz="2200" dirty="0"/>
              <a:t>Adoption in University Libraries,” </a:t>
            </a:r>
            <a:r>
              <a:rPr lang="en-US" sz="2200" dirty="0" err="1" smtClean="0"/>
              <a:t>IConference</a:t>
            </a:r>
            <a:r>
              <a:rPr lang="en-US" sz="2200" dirty="0" smtClean="0"/>
              <a:t> 2018, March </a:t>
            </a:r>
            <a:r>
              <a:rPr lang="en-US" sz="2200" dirty="0"/>
              <a:t>25- 25, Sheffield, UK.</a:t>
            </a:r>
          </a:p>
          <a:p>
            <a:r>
              <a:rPr lang="en-US" sz="2200" dirty="0"/>
              <a:t>Chen, Jiangping, Marie </a:t>
            </a:r>
            <a:r>
              <a:rPr lang="en-US" sz="2200" dirty="0" err="1"/>
              <a:t>Bloechle</a:t>
            </a:r>
            <a:r>
              <a:rPr lang="en-US" sz="2200" dirty="0"/>
              <a:t>, Beth Thomsett-Scott and Eileen Breen (2018). “</a:t>
            </a:r>
            <a:r>
              <a:rPr lang="en-US" sz="2200" dirty="0" smtClean="0"/>
              <a:t>The Electronic </a:t>
            </a:r>
            <a:r>
              <a:rPr lang="en-US" sz="2200" dirty="0"/>
              <a:t>Library: New Scope and Writing Suggestions.” Editorial. The Electronic </a:t>
            </a:r>
            <a:r>
              <a:rPr lang="en-US" sz="2200" dirty="0" smtClean="0"/>
              <a:t>Library 36(2</a:t>
            </a:r>
            <a:r>
              <a:rPr lang="en-US" sz="2200" dirty="0"/>
              <a:t>).</a:t>
            </a:r>
          </a:p>
          <a:p>
            <a:r>
              <a:rPr lang="en-US" sz="2200" dirty="0"/>
              <a:t>Chen, Jiangping, Brenda Reyes Ayala, Duha Al Smadi, and Guonan Wang. (2018). “</a:t>
            </a:r>
            <a:r>
              <a:rPr lang="en-US" sz="2200" dirty="0" smtClean="0"/>
              <a:t>Chapter 6</a:t>
            </a:r>
            <a:r>
              <a:rPr lang="en-US" sz="2200" dirty="0"/>
              <a:t>: Fundamentals of Data Science for Future Data Scientists.” Analytics in </a:t>
            </a:r>
            <a:r>
              <a:rPr lang="en-US" sz="2200" dirty="0" smtClean="0"/>
              <a:t>Knowledge Management</a:t>
            </a:r>
            <a:r>
              <a:rPr lang="en-US" sz="2200" dirty="0"/>
              <a:t>, edited by Suliman Hawamdeh and Hsia-Ching Chang, Francis and </a:t>
            </a:r>
            <a:r>
              <a:rPr lang="en-US" sz="2200" dirty="0" smtClean="0"/>
              <a:t>Taylor Group</a:t>
            </a:r>
            <a:r>
              <a:rPr lang="en-US" sz="2200" dirty="0"/>
              <a:t>.</a:t>
            </a:r>
          </a:p>
          <a:p>
            <a:r>
              <a:rPr lang="en-US" sz="2200" dirty="0"/>
              <a:t>Reyes, Brenda, Knudson, Ryan, Jiangping Chen, </a:t>
            </a:r>
            <a:r>
              <a:rPr lang="en-US" sz="2200" dirty="0" err="1"/>
              <a:t>Gaohui</a:t>
            </a:r>
            <a:r>
              <a:rPr lang="en-US" sz="2200" dirty="0"/>
              <a:t> Cao, Xinyue Wang. (2018</a:t>
            </a:r>
            <a:r>
              <a:rPr lang="en-US" sz="2200" dirty="0" smtClean="0"/>
              <a:t>). “</a:t>
            </a:r>
            <a:r>
              <a:rPr lang="en-US" sz="2200" dirty="0"/>
              <a:t>Metadata Records Machine Translation Combining Multi-engine Outputs with </a:t>
            </a:r>
            <a:r>
              <a:rPr lang="en-US" sz="2200" dirty="0" smtClean="0"/>
              <a:t>Limited Parallel </a:t>
            </a:r>
            <a:r>
              <a:rPr lang="en-US" sz="2200" dirty="0"/>
              <a:t>Data.” Journal of the Association for Information Science and Technology. 69(1</a:t>
            </a:r>
            <a:r>
              <a:rPr lang="en-US" sz="2200" dirty="0" smtClean="0"/>
              <a:t>), 47-59</a:t>
            </a:r>
            <a:r>
              <a:rPr lang="en-US" sz="2200" dirty="0"/>
              <a:t>, 2018. </a:t>
            </a:r>
            <a:r>
              <a:rPr lang="en-US" sz="2200" dirty="0" smtClean="0"/>
              <a:t>doi:10.1002/asi.23925.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24762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998</Words>
  <Application>Microsoft Office PowerPoint</Application>
  <PresentationFormat>On-screen Show (4:3)</PresentationFormat>
  <Paragraphs>92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ＭＳ Ｐゴシック</vt:lpstr>
      <vt:lpstr>SimSun</vt:lpstr>
      <vt:lpstr>SimSun</vt:lpstr>
      <vt:lpstr>Arial</vt:lpstr>
      <vt:lpstr>Calibri</vt:lpstr>
      <vt:lpstr>Wingdings</vt:lpstr>
      <vt:lpstr>Office Theme</vt:lpstr>
      <vt:lpstr>Finding Your Research Topics in Information Science</vt:lpstr>
      <vt:lpstr>Research and Research Process</vt:lpstr>
      <vt:lpstr>What are Research Topics?</vt:lpstr>
      <vt:lpstr>How to Find a Research Topic?</vt:lpstr>
      <vt:lpstr>How to Select a Research Topic?</vt:lpstr>
      <vt:lpstr>What are the Research Topics in my Publications?</vt:lpstr>
      <vt:lpstr>Research/Publications in 2018</vt:lpstr>
      <vt:lpstr>Research/Publications in 2018</vt:lpstr>
      <vt:lpstr>Research/Publications in 2018</vt:lpstr>
      <vt:lpstr>Current Research Projects</vt:lpstr>
      <vt:lpstr>The Library CyberInfrastructure (LCI) Project Overview</vt:lpstr>
      <vt:lpstr>PowerPoint Presentation</vt:lpstr>
      <vt:lpstr>Smart and Connected Health Projects: Characteristics and Research Challenges </vt:lpstr>
      <vt:lpstr>Text/Document Analysis: a Framework</vt:lpstr>
      <vt:lpstr>Maybe Irrelevant Summary</vt:lpstr>
      <vt:lpstr>Now is Your Turn!</vt:lpstr>
    </vt:vector>
  </TitlesOfParts>
  <Company>UNT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Multilingual Information Access to Digital Collections</dc:title>
  <dc:creator>Jiangping Chen</dc:creator>
  <cp:lastModifiedBy>Chen, Jiangping</cp:lastModifiedBy>
  <cp:revision>100</cp:revision>
  <dcterms:created xsi:type="dcterms:W3CDTF">2018-06-11T12:55:09Z</dcterms:created>
  <dcterms:modified xsi:type="dcterms:W3CDTF">2019-01-24T20:26:07Z</dcterms:modified>
</cp:coreProperties>
</file>