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86" r:id="rId7"/>
    <p:sldId id="287" r:id="rId8"/>
    <p:sldId id="288" r:id="rId9"/>
    <p:sldId id="289" r:id="rId10"/>
    <p:sldId id="290" r:id="rId11"/>
    <p:sldId id="291" r:id="rId12"/>
    <p:sldId id="292" r:id="rId13"/>
    <p:sldId id="263" r:id="rId14"/>
    <p:sldId id="305" r:id="rId15"/>
    <p:sldId id="306" r:id="rId16"/>
    <p:sldId id="307" r:id="rId17"/>
    <p:sldId id="308" r:id="rId18"/>
    <p:sldId id="309" r:id="rId19"/>
    <p:sldId id="310" r:id="rId20"/>
    <p:sldId id="311" r:id="rId21"/>
    <p:sldId id="294" r:id="rId22"/>
    <p:sldId id="295" r:id="rId23"/>
    <p:sldId id="296" r:id="rId24"/>
    <p:sldId id="304" r:id="rId25"/>
    <p:sldId id="297" r:id="rId26"/>
    <p:sldId id="298" r:id="rId27"/>
    <p:sldId id="299" r:id="rId28"/>
    <p:sldId id="300" r:id="rId29"/>
    <p:sldId id="301" r:id="rId30"/>
    <p:sldId id="302" r:id="rId31"/>
    <p:sldId id="303" r:id="rId32"/>
    <p:sldId id="313" r:id="rId33"/>
    <p:sldId id="31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id="{16268068-7D00-4430-90EE-9784F164EEDD}">
          <p14:sldIdLst>
            <p14:sldId id="256"/>
            <p14:sldId id="257"/>
            <p14:sldId id="258"/>
            <p14:sldId id="259"/>
            <p14:sldId id="260"/>
            <p14:sldId id="286"/>
            <p14:sldId id="287"/>
            <p14:sldId id="288"/>
            <p14:sldId id="289"/>
            <p14:sldId id="290"/>
            <p14:sldId id="291"/>
            <p14:sldId id="292"/>
            <p14:sldId id="263"/>
            <p14:sldId id="305"/>
            <p14:sldId id="306"/>
            <p14:sldId id="307"/>
            <p14:sldId id="308"/>
            <p14:sldId id="309"/>
            <p14:sldId id="310"/>
            <p14:sldId id="311"/>
            <p14:sldId id="294"/>
            <p14:sldId id="295"/>
            <p14:sldId id="296"/>
            <p14:sldId id="304"/>
            <p14:sldId id="297"/>
            <p14:sldId id="298"/>
            <p14:sldId id="299"/>
            <p14:sldId id="300"/>
            <p14:sldId id="301"/>
            <p14:sldId id="302"/>
            <p14:sldId id="303"/>
            <p14:sldId id="313"/>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033"/>
    <a:srgbClr val="00853E"/>
    <a:srgbClr val="038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50135" autoAdjust="0"/>
  </p:normalViewPr>
  <p:slideViewPr>
    <p:cSldViewPr>
      <p:cViewPr>
        <p:scale>
          <a:sx n="120" d="100"/>
          <a:sy n="120" d="100"/>
        </p:scale>
        <p:origin x="200" y="280"/>
      </p:cViewPr>
      <p:guideLst>
        <p:guide orient="horz" pos="2160"/>
        <p:guide pos="2880"/>
      </p:guideLst>
    </p:cSldViewPr>
  </p:slideViewPr>
  <p:notesTextViewPr>
    <p:cViewPr>
      <p:scale>
        <a:sx n="1" d="1"/>
        <a:sy n="1" d="1"/>
      </p:scale>
      <p:origin x="0" y="0"/>
    </p:cViewPr>
  </p:notesTextViewPr>
  <p:sorterViewPr>
    <p:cViewPr>
      <p:scale>
        <a:sx n="100" d="100"/>
        <a:sy n="100" d="100"/>
      </p:scale>
      <p:origin x="0" y="69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8BD79F-E2FB-8741-9CDD-75542E31B90B}"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75C7F6FA-060C-3A4A-A6DD-AC2758AEE124}">
      <dgm:prSet phldrT="[Text]"/>
      <dgm:spPr/>
      <dgm:t>
        <a:bodyPr/>
        <a:lstStyle/>
        <a:p>
          <a:r>
            <a:rPr lang="en-US" dirty="0" smtClean="0"/>
            <a:t>Triangulation</a:t>
          </a:r>
          <a:endParaRPr lang="en-US" dirty="0"/>
        </a:p>
      </dgm:t>
    </dgm:pt>
    <dgm:pt modelId="{E7136BB3-341D-F84B-84AF-4178C163F491}" type="parTrans" cxnId="{C31D1663-9424-024A-9BB2-802F39D25DC4}">
      <dgm:prSet/>
      <dgm:spPr/>
      <dgm:t>
        <a:bodyPr/>
        <a:lstStyle/>
        <a:p>
          <a:endParaRPr lang="en-US"/>
        </a:p>
      </dgm:t>
    </dgm:pt>
    <dgm:pt modelId="{BC4CE65C-BD8C-5B45-9A6D-BBE19BCC8D02}" type="sibTrans" cxnId="{C31D1663-9424-024A-9BB2-802F39D25DC4}">
      <dgm:prSet/>
      <dgm:spPr/>
      <dgm:t>
        <a:bodyPr/>
        <a:lstStyle/>
        <a:p>
          <a:endParaRPr lang="en-US"/>
        </a:p>
      </dgm:t>
    </dgm:pt>
    <dgm:pt modelId="{DDBBA676-C032-D247-8D1C-768F8BB4F5E6}">
      <dgm:prSet phldrT="[Text]"/>
      <dgm:spPr/>
      <dgm:t>
        <a:bodyPr/>
        <a:lstStyle/>
        <a:p>
          <a:r>
            <a:rPr lang="en-US" dirty="0" smtClean="0"/>
            <a:t>topic modeling</a:t>
          </a:r>
          <a:endParaRPr lang="en-US" dirty="0"/>
        </a:p>
      </dgm:t>
    </dgm:pt>
    <dgm:pt modelId="{A7B3F514-9483-6145-B53E-58C5CD80585D}" type="parTrans" cxnId="{DAB0F561-B2C2-CC40-832D-5CF113E9A414}">
      <dgm:prSet/>
      <dgm:spPr/>
      <dgm:t>
        <a:bodyPr/>
        <a:lstStyle/>
        <a:p>
          <a:endParaRPr lang="en-US"/>
        </a:p>
      </dgm:t>
    </dgm:pt>
    <dgm:pt modelId="{CFB18408-B0B7-A04E-A68B-3BDE1C3D22BD}" type="sibTrans" cxnId="{DAB0F561-B2C2-CC40-832D-5CF113E9A414}">
      <dgm:prSet/>
      <dgm:spPr/>
      <dgm:t>
        <a:bodyPr/>
        <a:lstStyle/>
        <a:p>
          <a:endParaRPr lang="en-US"/>
        </a:p>
      </dgm:t>
    </dgm:pt>
    <dgm:pt modelId="{E168CC1A-4C4F-2F49-BC44-470A72BCB802}">
      <dgm:prSet phldrT="[Text]"/>
      <dgm:spPr>
        <a:gradFill rotWithShape="0">
          <a:gsLst>
            <a:gs pos="79000">
              <a:srgbClr val="4B91D1"/>
            </a:gs>
            <a:gs pos="0">
              <a:schemeClr val="accent1">
                <a:hueOff val="0"/>
                <a:satOff val="0"/>
                <a:lumOff val="0"/>
                <a:alphaOff val="0"/>
                <a:satMod val="103000"/>
                <a:lumMod val="102000"/>
                <a:tint val="94000"/>
              </a:schemeClr>
            </a:gs>
            <a:gs pos="63990">
              <a:srgbClr val="5295D3"/>
            </a:gs>
            <a:gs pos="91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smtClean="0"/>
            <a:t>textual analysis</a:t>
          </a:r>
          <a:endParaRPr lang="en-US" dirty="0"/>
        </a:p>
      </dgm:t>
    </dgm:pt>
    <dgm:pt modelId="{204073CB-77B1-0449-9899-2DEA7B565A1F}" type="parTrans" cxnId="{9AA2E805-79B3-2D48-B1FE-12F64687A870}">
      <dgm:prSet/>
      <dgm:spPr/>
      <dgm:t>
        <a:bodyPr/>
        <a:lstStyle/>
        <a:p>
          <a:endParaRPr lang="en-US"/>
        </a:p>
      </dgm:t>
    </dgm:pt>
    <dgm:pt modelId="{D22D42CE-2B34-834E-AD45-4A0CB5DF1E52}" type="sibTrans" cxnId="{9AA2E805-79B3-2D48-B1FE-12F64687A870}">
      <dgm:prSet/>
      <dgm:spPr/>
      <dgm:t>
        <a:bodyPr/>
        <a:lstStyle/>
        <a:p>
          <a:endParaRPr lang="en-US"/>
        </a:p>
      </dgm:t>
    </dgm:pt>
    <dgm:pt modelId="{F4EC77D1-E243-434A-88DF-078E0F218D60}">
      <dgm:prSet phldrT="[Text]"/>
      <dgm:spPr/>
      <dgm:t>
        <a:bodyPr/>
        <a:lstStyle/>
        <a:p>
          <a:r>
            <a:rPr lang="en-US" dirty="0" smtClean="0"/>
            <a:t>topic extraction</a:t>
          </a:r>
          <a:endParaRPr lang="en-US" dirty="0"/>
        </a:p>
      </dgm:t>
    </dgm:pt>
    <dgm:pt modelId="{1894A56F-38FC-B846-9046-43C7685C4906}" type="parTrans" cxnId="{761EB818-DB41-D241-897A-0294B041A9AB}">
      <dgm:prSet/>
      <dgm:spPr/>
      <dgm:t>
        <a:bodyPr/>
        <a:lstStyle/>
        <a:p>
          <a:endParaRPr lang="en-US"/>
        </a:p>
      </dgm:t>
    </dgm:pt>
    <dgm:pt modelId="{809DD1C5-C217-B840-B6C2-FA32D8F8576B}" type="sibTrans" cxnId="{761EB818-DB41-D241-897A-0294B041A9AB}">
      <dgm:prSet/>
      <dgm:spPr/>
      <dgm:t>
        <a:bodyPr/>
        <a:lstStyle/>
        <a:p>
          <a:endParaRPr lang="en-US"/>
        </a:p>
      </dgm:t>
    </dgm:pt>
    <dgm:pt modelId="{42B5AA7D-6938-9A40-9569-54DF666FC430}" type="pres">
      <dgm:prSet presAssocID="{CE8BD79F-E2FB-8741-9CDD-75542E31B90B}" presName="Name0" presStyleCnt="0">
        <dgm:presLayoutVars>
          <dgm:chMax val="1"/>
          <dgm:chPref val="1"/>
          <dgm:dir/>
          <dgm:animOne val="branch"/>
          <dgm:animLvl val="lvl"/>
        </dgm:presLayoutVars>
      </dgm:prSet>
      <dgm:spPr/>
      <dgm:t>
        <a:bodyPr/>
        <a:lstStyle/>
        <a:p>
          <a:endParaRPr lang="en-US"/>
        </a:p>
      </dgm:t>
    </dgm:pt>
    <dgm:pt modelId="{92458B0B-94D5-6B4D-A4E7-E87798A92718}" type="pres">
      <dgm:prSet presAssocID="{75C7F6FA-060C-3A4A-A6DD-AC2758AEE124}" presName="singleCycle" presStyleCnt="0"/>
      <dgm:spPr/>
    </dgm:pt>
    <dgm:pt modelId="{C033AA60-688D-A346-B59A-F01C75E6417F}" type="pres">
      <dgm:prSet presAssocID="{75C7F6FA-060C-3A4A-A6DD-AC2758AEE124}" presName="singleCenter" presStyleLbl="node1" presStyleIdx="0" presStyleCnt="4" custScaleX="164903" custLinFactNeighborX="-1260" custLinFactNeighborY="-4986">
        <dgm:presLayoutVars>
          <dgm:chMax val="7"/>
          <dgm:chPref val="7"/>
        </dgm:presLayoutVars>
      </dgm:prSet>
      <dgm:spPr/>
      <dgm:t>
        <a:bodyPr/>
        <a:lstStyle/>
        <a:p>
          <a:endParaRPr lang="en-US"/>
        </a:p>
      </dgm:t>
    </dgm:pt>
    <dgm:pt modelId="{91F60E3C-CFD9-DB43-BB2B-D0A1E12AF52C}" type="pres">
      <dgm:prSet presAssocID="{A7B3F514-9483-6145-B53E-58C5CD80585D}" presName="Name56" presStyleLbl="parChTrans1D2" presStyleIdx="0" presStyleCnt="3"/>
      <dgm:spPr/>
      <dgm:t>
        <a:bodyPr/>
        <a:lstStyle/>
        <a:p>
          <a:endParaRPr lang="en-US"/>
        </a:p>
      </dgm:t>
    </dgm:pt>
    <dgm:pt modelId="{179EE637-CEFB-6749-A69B-60629BE99800}" type="pres">
      <dgm:prSet presAssocID="{DDBBA676-C032-D247-8D1C-768F8BB4F5E6}" presName="text0" presStyleLbl="node1" presStyleIdx="1" presStyleCnt="4" custScaleX="353310" custScaleY="108893" custRadScaleRad="172276" custRadScaleInc="169637">
        <dgm:presLayoutVars>
          <dgm:bulletEnabled val="1"/>
        </dgm:presLayoutVars>
      </dgm:prSet>
      <dgm:spPr/>
      <dgm:t>
        <a:bodyPr/>
        <a:lstStyle/>
        <a:p>
          <a:endParaRPr lang="en-US"/>
        </a:p>
      </dgm:t>
    </dgm:pt>
    <dgm:pt modelId="{2E3011F5-2CEF-C143-B74D-318F34C18E26}" type="pres">
      <dgm:prSet presAssocID="{204073CB-77B1-0449-9899-2DEA7B565A1F}" presName="Name56" presStyleLbl="parChTrans1D2" presStyleIdx="1" presStyleCnt="3"/>
      <dgm:spPr/>
      <dgm:t>
        <a:bodyPr/>
        <a:lstStyle/>
        <a:p>
          <a:endParaRPr lang="en-US"/>
        </a:p>
      </dgm:t>
    </dgm:pt>
    <dgm:pt modelId="{63413D9F-B9FF-DD46-9470-6DDE896058B0}" type="pres">
      <dgm:prSet presAssocID="{E168CC1A-4C4F-2F49-BC44-470A72BCB802}" presName="text0" presStyleLbl="node1" presStyleIdx="2" presStyleCnt="4" custScaleX="375584" custScaleY="111360" custRadScaleRad="95351" custRadScaleInc="-202524">
        <dgm:presLayoutVars>
          <dgm:bulletEnabled val="1"/>
        </dgm:presLayoutVars>
      </dgm:prSet>
      <dgm:spPr/>
      <dgm:t>
        <a:bodyPr/>
        <a:lstStyle/>
        <a:p>
          <a:endParaRPr lang="en-US"/>
        </a:p>
      </dgm:t>
    </dgm:pt>
    <dgm:pt modelId="{4BC31DF4-CA99-0A42-A47B-DAE057961CA5}" type="pres">
      <dgm:prSet presAssocID="{1894A56F-38FC-B846-9046-43C7685C4906}" presName="Name56" presStyleLbl="parChTrans1D2" presStyleIdx="2" presStyleCnt="3"/>
      <dgm:spPr/>
      <dgm:t>
        <a:bodyPr/>
        <a:lstStyle/>
        <a:p>
          <a:endParaRPr lang="en-US"/>
        </a:p>
      </dgm:t>
    </dgm:pt>
    <dgm:pt modelId="{65309BDF-3D96-3142-97A0-9A9FA2E065B1}" type="pres">
      <dgm:prSet presAssocID="{F4EC77D1-E243-434A-88DF-078E0F218D60}" presName="text0" presStyleLbl="node1" presStyleIdx="3" presStyleCnt="4" custScaleX="340214" custScaleY="112604" custRadScaleRad="171584" custRadScaleInc="32711">
        <dgm:presLayoutVars>
          <dgm:bulletEnabled val="1"/>
        </dgm:presLayoutVars>
      </dgm:prSet>
      <dgm:spPr/>
      <dgm:t>
        <a:bodyPr/>
        <a:lstStyle/>
        <a:p>
          <a:endParaRPr lang="en-US"/>
        </a:p>
      </dgm:t>
    </dgm:pt>
  </dgm:ptLst>
  <dgm:cxnLst>
    <dgm:cxn modelId="{A42D1940-BE61-4849-B00E-22CEDED46C89}" type="presOf" srcId="{204073CB-77B1-0449-9899-2DEA7B565A1F}" destId="{2E3011F5-2CEF-C143-B74D-318F34C18E26}" srcOrd="0" destOrd="0" presId="urn:microsoft.com/office/officeart/2008/layout/RadialCluster"/>
    <dgm:cxn modelId="{F689AF09-E478-6E4E-8C2E-510E9E6D9C75}" type="presOf" srcId="{A7B3F514-9483-6145-B53E-58C5CD80585D}" destId="{91F60E3C-CFD9-DB43-BB2B-D0A1E12AF52C}" srcOrd="0" destOrd="0" presId="urn:microsoft.com/office/officeart/2008/layout/RadialCluster"/>
    <dgm:cxn modelId="{16189DB6-B52B-F645-94AC-626F06252ACD}" type="presOf" srcId="{DDBBA676-C032-D247-8D1C-768F8BB4F5E6}" destId="{179EE637-CEFB-6749-A69B-60629BE99800}" srcOrd="0" destOrd="0" presId="urn:microsoft.com/office/officeart/2008/layout/RadialCluster"/>
    <dgm:cxn modelId="{C55BFB34-9A02-934F-925B-24134008F52E}" type="presOf" srcId="{E168CC1A-4C4F-2F49-BC44-470A72BCB802}" destId="{63413D9F-B9FF-DD46-9470-6DDE896058B0}" srcOrd="0" destOrd="0" presId="urn:microsoft.com/office/officeart/2008/layout/RadialCluster"/>
    <dgm:cxn modelId="{4321F330-E0F1-584C-957E-011B918C2F36}" type="presOf" srcId="{1894A56F-38FC-B846-9046-43C7685C4906}" destId="{4BC31DF4-CA99-0A42-A47B-DAE057961CA5}" srcOrd="0" destOrd="0" presId="urn:microsoft.com/office/officeart/2008/layout/RadialCluster"/>
    <dgm:cxn modelId="{16B9EB3C-1D46-C24F-BC7A-38F743E8E7AC}" type="presOf" srcId="{75C7F6FA-060C-3A4A-A6DD-AC2758AEE124}" destId="{C033AA60-688D-A346-B59A-F01C75E6417F}" srcOrd="0" destOrd="0" presId="urn:microsoft.com/office/officeart/2008/layout/RadialCluster"/>
    <dgm:cxn modelId="{26DB2936-7D74-AC40-A35A-F97967B094CE}" type="presOf" srcId="{CE8BD79F-E2FB-8741-9CDD-75542E31B90B}" destId="{42B5AA7D-6938-9A40-9569-54DF666FC430}" srcOrd="0" destOrd="0" presId="urn:microsoft.com/office/officeart/2008/layout/RadialCluster"/>
    <dgm:cxn modelId="{DAB0F561-B2C2-CC40-832D-5CF113E9A414}" srcId="{75C7F6FA-060C-3A4A-A6DD-AC2758AEE124}" destId="{DDBBA676-C032-D247-8D1C-768F8BB4F5E6}" srcOrd="0" destOrd="0" parTransId="{A7B3F514-9483-6145-B53E-58C5CD80585D}" sibTransId="{CFB18408-B0B7-A04E-A68B-3BDE1C3D22BD}"/>
    <dgm:cxn modelId="{C31D1663-9424-024A-9BB2-802F39D25DC4}" srcId="{CE8BD79F-E2FB-8741-9CDD-75542E31B90B}" destId="{75C7F6FA-060C-3A4A-A6DD-AC2758AEE124}" srcOrd="0" destOrd="0" parTransId="{E7136BB3-341D-F84B-84AF-4178C163F491}" sibTransId="{BC4CE65C-BD8C-5B45-9A6D-BBE19BCC8D02}"/>
    <dgm:cxn modelId="{C0760F06-BC50-E44B-BF66-A7E32A618340}" type="presOf" srcId="{F4EC77D1-E243-434A-88DF-078E0F218D60}" destId="{65309BDF-3D96-3142-97A0-9A9FA2E065B1}" srcOrd="0" destOrd="0" presId="urn:microsoft.com/office/officeart/2008/layout/RadialCluster"/>
    <dgm:cxn modelId="{9AA2E805-79B3-2D48-B1FE-12F64687A870}" srcId="{75C7F6FA-060C-3A4A-A6DD-AC2758AEE124}" destId="{E168CC1A-4C4F-2F49-BC44-470A72BCB802}" srcOrd="1" destOrd="0" parTransId="{204073CB-77B1-0449-9899-2DEA7B565A1F}" sibTransId="{D22D42CE-2B34-834E-AD45-4A0CB5DF1E52}"/>
    <dgm:cxn modelId="{761EB818-DB41-D241-897A-0294B041A9AB}" srcId="{75C7F6FA-060C-3A4A-A6DD-AC2758AEE124}" destId="{F4EC77D1-E243-434A-88DF-078E0F218D60}" srcOrd="2" destOrd="0" parTransId="{1894A56F-38FC-B846-9046-43C7685C4906}" sibTransId="{809DD1C5-C217-B840-B6C2-FA32D8F8576B}"/>
    <dgm:cxn modelId="{844745BB-5E4A-D540-93B0-2D4A244CCEB4}" type="presParOf" srcId="{42B5AA7D-6938-9A40-9569-54DF666FC430}" destId="{92458B0B-94D5-6B4D-A4E7-E87798A92718}" srcOrd="0" destOrd="0" presId="urn:microsoft.com/office/officeart/2008/layout/RadialCluster"/>
    <dgm:cxn modelId="{738B8D8F-E10B-0742-BE3F-A8D33613337F}" type="presParOf" srcId="{92458B0B-94D5-6B4D-A4E7-E87798A92718}" destId="{C033AA60-688D-A346-B59A-F01C75E6417F}" srcOrd="0" destOrd="0" presId="urn:microsoft.com/office/officeart/2008/layout/RadialCluster"/>
    <dgm:cxn modelId="{D3DE38D7-72C0-B74B-AE82-FCEE39D28560}" type="presParOf" srcId="{92458B0B-94D5-6B4D-A4E7-E87798A92718}" destId="{91F60E3C-CFD9-DB43-BB2B-D0A1E12AF52C}" srcOrd="1" destOrd="0" presId="urn:microsoft.com/office/officeart/2008/layout/RadialCluster"/>
    <dgm:cxn modelId="{E1D39542-5E84-EE40-85A3-A36640DBFB12}" type="presParOf" srcId="{92458B0B-94D5-6B4D-A4E7-E87798A92718}" destId="{179EE637-CEFB-6749-A69B-60629BE99800}" srcOrd="2" destOrd="0" presId="urn:microsoft.com/office/officeart/2008/layout/RadialCluster"/>
    <dgm:cxn modelId="{E837DAB2-1A11-F749-B019-B59CF5237119}" type="presParOf" srcId="{92458B0B-94D5-6B4D-A4E7-E87798A92718}" destId="{2E3011F5-2CEF-C143-B74D-318F34C18E26}" srcOrd="3" destOrd="0" presId="urn:microsoft.com/office/officeart/2008/layout/RadialCluster"/>
    <dgm:cxn modelId="{6B25C91C-6B37-6145-9B03-8A77E6A752A1}" type="presParOf" srcId="{92458B0B-94D5-6B4D-A4E7-E87798A92718}" destId="{63413D9F-B9FF-DD46-9470-6DDE896058B0}" srcOrd="4" destOrd="0" presId="urn:microsoft.com/office/officeart/2008/layout/RadialCluster"/>
    <dgm:cxn modelId="{52A17730-EFC1-4945-82E6-244A7F204B5A}" type="presParOf" srcId="{92458B0B-94D5-6B4D-A4E7-E87798A92718}" destId="{4BC31DF4-CA99-0A42-A47B-DAE057961CA5}" srcOrd="5" destOrd="0" presId="urn:microsoft.com/office/officeart/2008/layout/RadialCluster"/>
    <dgm:cxn modelId="{7C246A69-D5C2-1A4F-B8E6-5DA757155D2D}" type="presParOf" srcId="{92458B0B-94D5-6B4D-A4E7-E87798A92718}" destId="{65309BDF-3D96-3142-97A0-9A9FA2E065B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3AA60-688D-A346-B59A-F01C75E6417F}">
      <dsp:nvSpPr>
        <dsp:cNvPr id="0" name=""/>
        <dsp:cNvSpPr/>
      </dsp:nvSpPr>
      <dsp:spPr>
        <a:xfrm>
          <a:off x="3289955" y="985497"/>
          <a:ext cx="1168012" cy="7083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Triangulation</a:t>
          </a:r>
          <a:endParaRPr lang="en-US" sz="1500" kern="1200" dirty="0"/>
        </a:p>
      </dsp:txBody>
      <dsp:txXfrm>
        <a:off x="3324532" y="1020074"/>
        <a:ext cx="1098858" cy="639149"/>
      </dsp:txXfrm>
    </dsp:sp>
    <dsp:sp modelId="{91F60E3C-CFD9-DB43-BB2B-D0A1E12AF52C}">
      <dsp:nvSpPr>
        <dsp:cNvPr id="0" name=""/>
        <dsp:cNvSpPr/>
      </dsp:nvSpPr>
      <dsp:spPr>
        <a:xfrm rot="886597">
          <a:off x="4450436" y="1551780"/>
          <a:ext cx="455483" cy="0"/>
        </a:xfrm>
        <a:custGeom>
          <a:avLst/>
          <a:gdLst/>
          <a:ahLst/>
          <a:cxnLst/>
          <a:rect l="0" t="0" r="0" b="0"/>
          <a:pathLst>
            <a:path>
              <a:moveTo>
                <a:pt x="0" y="0"/>
              </a:moveTo>
              <a:lnTo>
                <a:pt x="45548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9EE637-CEFB-6749-A69B-60629BE99800}">
      <dsp:nvSpPr>
        <dsp:cNvPr id="0" name=""/>
        <dsp:cNvSpPr/>
      </dsp:nvSpPr>
      <dsp:spPr>
        <a:xfrm>
          <a:off x="4898388" y="1572616"/>
          <a:ext cx="1676678" cy="5167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topic modeling</a:t>
          </a:r>
          <a:endParaRPr lang="en-US" sz="1900" kern="1200" dirty="0"/>
        </a:p>
      </dsp:txBody>
      <dsp:txXfrm>
        <a:off x="4923614" y="1597842"/>
        <a:ext cx="1626226" cy="466313"/>
      </dsp:txXfrm>
    </dsp:sp>
    <dsp:sp modelId="{2E3011F5-2CEF-C143-B74D-318F34C18E26}">
      <dsp:nvSpPr>
        <dsp:cNvPr id="0" name=""/>
        <dsp:cNvSpPr/>
      </dsp:nvSpPr>
      <dsp:spPr>
        <a:xfrm rot="16200002">
          <a:off x="3718757" y="830292"/>
          <a:ext cx="310410" cy="0"/>
        </a:xfrm>
        <a:custGeom>
          <a:avLst/>
          <a:gdLst/>
          <a:ahLst/>
          <a:cxnLst/>
          <a:rect l="0" t="0" r="0" b="0"/>
          <a:pathLst>
            <a:path>
              <a:moveTo>
                <a:pt x="0" y="0"/>
              </a:moveTo>
              <a:lnTo>
                <a:pt x="31041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413D9F-B9FF-DD46-9470-6DDE896058B0}">
      <dsp:nvSpPr>
        <dsp:cNvPr id="0" name=""/>
        <dsp:cNvSpPr/>
      </dsp:nvSpPr>
      <dsp:spPr>
        <a:xfrm>
          <a:off x="2982771" y="146613"/>
          <a:ext cx="1782382" cy="528473"/>
        </a:xfrm>
        <a:prstGeom prst="roundRect">
          <a:avLst/>
        </a:prstGeom>
        <a:gradFill rotWithShape="0">
          <a:gsLst>
            <a:gs pos="79000">
              <a:srgbClr val="4B91D1"/>
            </a:gs>
            <a:gs pos="0">
              <a:schemeClr val="accent1">
                <a:hueOff val="0"/>
                <a:satOff val="0"/>
                <a:lumOff val="0"/>
                <a:alphaOff val="0"/>
                <a:satMod val="103000"/>
                <a:lumMod val="102000"/>
                <a:tint val="94000"/>
              </a:schemeClr>
            </a:gs>
            <a:gs pos="63990">
              <a:srgbClr val="5295D3"/>
            </a:gs>
            <a:gs pos="91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textual analysis</a:t>
          </a:r>
          <a:endParaRPr lang="en-US" sz="2000" kern="1200" dirty="0"/>
        </a:p>
      </dsp:txBody>
      <dsp:txXfrm>
        <a:off x="3008569" y="172411"/>
        <a:ext cx="1730786" cy="476877"/>
      </dsp:txXfrm>
    </dsp:sp>
    <dsp:sp modelId="{4BC31DF4-CA99-0A42-A47B-DAE057961CA5}">
      <dsp:nvSpPr>
        <dsp:cNvPr id="0" name=""/>
        <dsp:cNvSpPr/>
      </dsp:nvSpPr>
      <dsp:spPr>
        <a:xfrm rot="9971403">
          <a:off x="2865638" y="1534587"/>
          <a:ext cx="430539" cy="0"/>
        </a:xfrm>
        <a:custGeom>
          <a:avLst/>
          <a:gdLst/>
          <a:ahLst/>
          <a:cxnLst/>
          <a:rect l="0" t="0" r="0" b="0"/>
          <a:pathLst>
            <a:path>
              <a:moveTo>
                <a:pt x="0" y="0"/>
              </a:moveTo>
              <a:lnTo>
                <a:pt x="43053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309BDF-3D96-3142-97A0-9A9FA2E065B1}">
      <dsp:nvSpPr>
        <dsp:cNvPr id="0" name=""/>
        <dsp:cNvSpPr/>
      </dsp:nvSpPr>
      <dsp:spPr>
        <a:xfrm>
          <a:off x="1257331" y="1517215"/>
          <a:ext cx="1614529" cy="53437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topic extraction</a:t>
          </a:r>
          <a:endParaRPr lang="en-US" sz="1800" kern="1200" dirty="0"/>
        </a:p>
      </dsp:txBody>
      <dsp:txXfrm>
        <a:off x="1283417" y="1543301"/>
        <a:ext cx="1562357" cy="48220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3B36DD-A971-4073-9E61-0708DD5F7A1B}" type="datetimeFigureOut">
              <a:rPr lang="en-US" smtClean="0"/>
              <a:t>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3D3F97-FC52-4A28-BDC5-2F473DDB92FF}" type="slidenum">
              <a:rPr lang="en-US" smtClean="0"/>
              <a:t>‹#›</a:t>
            </a:fld>
            <a:endParaRPr lang="en-US" dirty="0"/>
          </a:p>
        </p:txBody>
      </p:sp>
    </p:spTree>
    <p:extLst>
      <p:ext uri="{BB962C8B-B14F-4D97-AF65-F5344CB8AC3E}">
        <p14:creationId xmlns:p14="http://schemas.microsoft.com/office/powerpoint/2010/main" val="100097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A6C358-5D4F-4145-9124-384FCB211FA8}" type="datetimeFigureOut">
              <a:rPr lang="en-US" smtClean="0"/>
              <a:t>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83E1CF-3FD2-48EC-967F-3858ACB917D2}" type="slidenum">
              <a:rPr lang="en-US" smtClean="0"/>
              <a:t>‹#›</a:t>
            </a:fld>
            <a:endParaRPr lang="en-US" dirty="0"/>
          </a:p>
        </p:txBody>
      </p:sp>
    </p:spTree>
    <p:extLst>
      <p:ext uri="{BB962C8B-B14F-4D97-AF65-F5344CB8AC3E}">
        <p14:creationId xmlns:p14="http://schemas.microsoft.com/office/powerpoint/2010/main" val="200751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4</a:t>
            </a:fld>
            <a:endParaRPr lang="en-US" dirty="0"/>
          </a:p>
        </p:txBody>
      </p:sp>
    </p:spTree>
    <p:extLst>
      <p:ext uri="{BB962C8B-B14F-4D97-AF65-F5344CB8AC3E}">
        <p14:creationId xmlns:p14="http://schemas.microsoft.com/office/powerpoint/2010/main" val="180293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affinities and the divergences of the terminologies have not been clearly defined yet (</a:t>
            </a:r>
            <a:r>
              <a:rPr lang="en-US" sz="1200" kern="1200" dirty="0" err="1" smtClean="0">
                <a:solidFill>
                  <a:schemeClr val="tx1"/>
                </a:solidFill>
                <a:effectLst/>
                <a:latin typeface="+mn-lt"/>
                <a:ea typeface="+mn-ea"/>
                <a:cs typeface="+mn-cs"/>
              </a:rPr>
              <a:t>Dameri</a:t>
            </a:r>
            <a:r>
              <a:rPr lang="en-US" sz="1200" kern="1200" dirty="0" smtClean="0">
                <a:solidFill>
                  <a:schemeClr val="tx1"/>
                </a:solidFill>
                <a:effectLst/>
                <a:latin typeface="+mn-lt"/>
                <a:ea typeface="+mn-ea"/>
                <a:cs typeface="+mn-cs"/>
              </a:rPr>
              <a:t>, 2013). </a:t>
            </a:r>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16</a:t>
            </a:fld>
            <a:endParaRPr lang="en-US"/>
          </a:p>
        </p:txBody>
      </p:sp>
    </p:spTree>
    <p:extLst>
      <p:ext uri="{BB962C8B-B14F-4D97-AF65-F5344CB8AC3E}">
        <p14:creationId xmlns:p14="http://schemas.microsoft.com/office/powerpoint/2010/main" val="181558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example, Smart cities without ICT would be only smart communities and miss the important benefit of many available technologies that can improve efficiency and eliminate redundancies. Functional infrastructure is critical but cannot be facilitated without  engagement and collaboration of citizens. These citizen collaborations along with government support foster improved policies and government and ensure fair service distribution to all citizens (</a:t>
            </a:r>
            <a:r>
              <a:rPr lang="en-US" sz="1200" kern="1200" dirty="0" err="1" smtClean="0">
                <a:solidFill>
                  <a:schemeClr val="tx1"/>
                </a:solidFill>
                <a:effectLst/>
                <a:latin typeface="+mn-lt"/>
                <a:ea typeface="+mn-ea"/>
                <a:cs typeface="+mn-cs"/>
              </a:rPr>
              <a:t>Lindskog</a:t>
            </a:r>
            <a:r>
              <a:rPr lang="en-US" sz="1200" kern="1200" dirty="0" smtClean="0">
                <a:solidFill>
                  <a:schemeClr val="tx1"/>
                </a:solidFill>
                <a:effectLst/>
                <a:latin typeface="+mn-lt"/>
                <a:ea typeface="+mn-ea"/>
                <a:cs typeface="+mn-cs"/>
              </a:rPr>
              <a:t>, 2004).  Can you come up with a better phrase than “do things by itself”? Something a little more polished? I’m not sure what “do things mean” so more specificity would be helpful here.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17</a:t>
            </a:fld>
            <a:endParaRPr lang="en-US"/>
          </a:p>
        </p:txBody>
      </p:sp>
    </p:spTree>
    <p:extLst>
      <p:ext uri="{BB962C8B-B14F-4D97-AF65-F5344CB8AC3E}">
        <p14:creationId xmlns:p14="http://schemas.microsoft.com/office/powerpoint/2010/main" val="94874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20</a:t>
            </a:fld>
            <a:endParaRPr lang="en-US"/>
          </a:p>
        </p:txBody>
      </p:sp>
    </p:spTree>
    <p:extLst>
      <p:ext uri="{BB962C8B-B14F-4D97-AF65-F5344CB8AC3E}">
        <p14:creationId xmlns:p14="http://schemas.microsoft.com/office/powerpoint/2010/main" val="65970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21</a:t>
            </a:fld>
            <a:endParaRPr lang="en-US"/>
          </a:p>
        </p:txBody>
      </p:sp>
    </p:spTree>
    <p:extLst>
      <p:ext uri="{BB962C8B-B14F-4D97-AF65-F5344CB8AC3E}">
        <p14:creationId xmlns:p14="http://schemas.microsoft.com/office/powerpoint/2010/main" val="19556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22</a:t>
            </a:fld>
            <a:endParaRPr lang="en-US"/>
          </a:p>
        </p:txBody>
      </p:sp>
    </p:spTree>
    <p:extLst>
      <p:ext uri="{BB962C8B-B14F-4D97-AF65-F5344CB8AC3E}">
        <p14:creationId xmlns:p14="http://schemas.microsoft.com/office/powerpoint/2010/main" val="212229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asked these open-ended questions to the residents of Denton, and they were allowed to provide answers as long as they want. The original data were gathered from 58 survey responders. After removing redundancies and unrelated responses from the collected data, the responders became 46 people. The responses of each question were reorganized with one idea per row in Excel sheets, which ended up 63 perceived problems and 59 proposed solutions prepared for the analysis.   </a:t>
            </a:r>
          </a:p>
          <a:p>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23</a:t>
            </a:fld>
            <a:endParaRPr lang="en-US"/>
          </a:p>
        </p:txBody>
      </p:sp>
    </p:spTree>
    <p:extLst>
      <p:ext uri="{BB962C8B-B14F-4D97-AF65-F5344CB8AC3E}">
        <p14:creationId xmlns:p14="http://schemas.microsoft.com/office/powerpoint/2010/main" val="137496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25</a:t>
            </a:fld>
            <a:endParaRPr lang="en-US"/>
          </a:p>
        </p:txBody>
      </p:sp>
    </p:spTree>
    <p:extLst>
      <p:ext uri="{BB962C8B-B14F-4D97-AF65-F5344CB8AC3E}">
        <p14:creationId xmlns:p14="http://schemas.microsoft.com/office/powerpoint/2010/main" val="21348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28</a:t>
            </a:fld>
            <a:endParaRPr lang="en-US"/>
          </a:p>
        </p:txBody>
      </p:sp>
    </p:spTree>
    <p:extLst>
      <p:ext uri="{BB962C8B-B14F-4D97-AF65-F5344CB8AC3E}">
        <p14:creationId xmlns:p14="http://schemas.microsoft.com/office/powerpoint/2010/main" val="212071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31</a:t>
            </a:fld>
            <a:endParaRPr lang="en-US"/>
          </a:p>
        </p:txBody>
      </p:sp>
    </p:spTree>
    <p:extLst>
      <p:ext uri="{BB962C8B-B14F-4D97-AF65-F5344CB8AC3E}">
        <p14:creationId xmlns:p14="http://schemas.microsoft.com/office/powerpoint/2010/main" val="146146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6</a:t>
            </a:fld>
            <a:endParaRPr lang="en-US" dirty="0"/>
          </a:p>
        </p:txBody>
      </p:sp>
    </p:spTree>
    <p:extLst>
      <p:ext uri="{BB962C8B-B14F-4D97-AF65-F5344CB8AC3E}">
        <p14:creationId xmlns:p14="http://schemas.microsoft.com/office/powerpoint/2010/main" val="164647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7</a:t>
            </a:fld>
            <a:endParaRPr lang="en-US" dirty="0"/>
          </a:p>
        </p:txBody>
      </p:sp>
    </p:spTree>
    <p:extLst>
      <p:ext uri="{BB962C8B-B14F-4D97-AF65-F5344CB8AC3E}">
        <p14:creationId xmlns:p14="http://schemas.microsoft.com/office/powerpoint/2010/main" val="141444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8</a:t>
            </a:fld>
            <a:endParaRPr lang="en-US" dirty="0"/>
          </a:p>
        </p:txBody>
      </p:sp>
    </p:spTree>
    <p:extLst>
      <p:ext uri="{BB962C8B-B14F-4D97-AF65-F5344CB8AC3E}">
        <p14:creationId xmlns:p14="http://schemas.microsoft.com/office/powerpoint/2010/main" val="109360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9</a:t>
            </a:fld>
            <a:endParaRPr lang="en-US" dirty="0"/>
          </a:p>
        </p:txBody>
      </p:sp>
    </p:spTree>
    <p:extLst>
      <p:ext uri="{BB962C8B-B14F-4D97-AF65-F5344CB8AC3E}">
        <p14:creationId xmlns:p14="http://schemas.microsoft.com/office/powerpoint/2010/main" val="20952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10</a:t>
            </a:fld>
            <a:endParaRPr lang="en-US" dirty="0"/>
          </a:p>
        </p:txBody>
      </p:sp>
    </p:spTree>
    <p:extLst>
      <p:ext uri="{BB962C8B-B14F-4D97-AF65-F5344CB8AC3E}">
        <p14:creationId xmlns:p14="http://schemas.microsoft.com/office/powerpoint/2010/main" val="117775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11</a:t>
            </a:fld>
            <a:endParaRPr lang="en-US" dirty="0"/>
          </a:p>
        </p:txBody>
      </p:sp>
    </p:spTree>
    <p:extLst>
      <p:ext uri="{BB962C8B-B14F-4D97-AF65-F5344CB8AC3E}">
        <p14:creationId xmlns:p14="http://schemas.microsoft.com/office/powerpoint/2010/main" val="55824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media setting has transformed drastically in recent decades. Cable news channels, such as </a:t>
            </a:r>
            <a:r>
              <a:rPr lang="en-US" sz="1200" i="1" kern="1200" dirty="0" smtClean="0">
                <a:solidFill>
                  <a:schemeClr val="tx1"/>
                </a:solidFill>
                <a:effectLst/>
                <a:latin typeface="+mn-lt"/>
                <a:ea typeface="+mn-ea"/>
                <a:cs typeface="+mn-cs"/>
              </a:rPr>
              <a:t>CNN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Fox News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MSNBC</a:t>
            </a:r>
            <a:r>
              <a:rPr lang="en-US" sz="1200" kern="1200" dirty="0" smtClean="0">
                <a:solidFill>
                  <a:schemeClr val="tx1"/>
                </a:solidFill>
                <a:effectLst/>
                <a:latin typeface="+mn-lt"/>
                <a:ea typeface="+mn-ea"/>
                <a:cs typeface="+mn-cs"/>
              </a:rPr>
              <a:t>, led the dramatic change by interfering with the dominance of major network news, and online media generated a democratic media environment blossoming with alternative and diverse digital media, including Politico to public media sourced on Twitter (Stocking, 2015).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583E1CF-3FD2-48EC-967F-3858ACB917D2}" type="slidenum">
              <a:rPr lang="en-US" smtClean="0"/>
              <a:t>12</a:t>
            </a:fld>
            <a:endParaRPr lang="en-US" dirty="0"/>
          </a:p>
        </p:txBody>
      </p:sp>
    </p:spTree>
    <p:extLst>
      <p:ext uri="{BB962C8B-B14F-4D97-AF65-F5344CB8AC3E}">
        <p14:creationId xmlns:p14="http://schemas.microsoft.com/office/powerpoint/2010/main" val="99473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Smart city is not a new term, but in the past decade, smart cities emerged worldwide as a new term applied in different context.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Many cities around the globe are labeled as “smart city,” while many others are trying to become a smart city. </a:t>
            </a:r>
            <a:endParaRPr lang="en-US" dirty="0"/>
          </a:p>
        </p:txBody>
      </p:sp>
      <p:sp>
        <p:nvSpPr>
          <p:cNvPr id="4" name="Slide Number Placeholder 3"/>
          <p:cNvSpPr>
            <a:spLocks noGrp="1"/>
          </p:cNvSpPr>
          <p:nvPr>
            <p:ph type="sldNum" sz="quarter" idx="10"/>
          </p:nvPr>
        </p:nvSpPr>
        <p:spPr/>
        <p:txBody>
          <a:bodyPr/>
          <a:lstStyle/>
          <a:p>
            <a:fld id="{E69D4473-15C3-4F34-AA4F-65D3C8E89981}" type="slidenum">
              <a:rPr lang="en-US" smtClean="0"/>
              <a:t>15</a:t>
            </a:fld>
            <a:endParaRPr lang="en-US"/>
          </a:p>
        </p:txBody>
      </p:sp>
    </p:spTree>
    <p:extLst>
      <p:ext uri="{BB962C8B-B14F-4D97-AF65-F5344CB8AC3E}">
        <p14:creationId xmlns:p14="http://schemas.microsoft.com/office/powerpoint/2010/main" val="81924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3276599"/>
            <a:ext cx="9144000" cy="3581401"/>
          </a:xfrm>
          <a:prstGeom prst="rect">
            <a:avLst/>
          </a:prstGeom>
          <a:solidFill>
            <a:srgbClr val="059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3048000"/>
            <a:ext cx="9144000" cy="228600"/>
          </a:xfrm>
          <a:prstGeom prst="rect">
            <a:avLst/>
          </a:prstGeom>
          <a:gradFill>
            <a:gsLst>
              <a:gs pos="0">
                <a:schemeClr val="tx1"/>
              </a:gs>
              <a:gs pos="100000">
                <a:srgbClr val="05903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a:off x="685800" y="3254375"/>
            <a:ext cx="7772400" cy="1470025"/>
          </a:xfrm>
        </p:spPr>
        <p:txBody>
          <a:bodyPr anchor="t"/>
          <a:lstStyle>
            <a:lvl1pPr algn="ct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1371600" y="49530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userDrawn="1">
            <p:ph type="dt" sz="half" idx="10"/>
          </p:nvPr>
        </p:nvSpPr>
        <p:spPr/>
        <p:txBody>
          <a:bodyPr/>
          <a:lstStyle>
            <a:lvl1pPr>
              <a:defRPr>
                <a:solidFill>
                  <a:schemeClr val="tx1"/>
                </a:solidFill>
              </a:defRPr>
            </a:lvl1pPr>
          </a:lstStyle>
          <a:p>
            <a:fld id="{FF904A61-15EC-4B9B-9A90-5412EA437F1D}" type="datetime1">
              <a:rPr lang="en-US" smtClean="0"/>
              <a:t>9/20/18</a:t>
            </a:fld>
            <a:endParaRPr lang="en-US" dirty="0"/>
          </a:p>
        </p:txBody>
      </p:sp>
      <p:sp>
        <p:nvSpPr>
          <p:cNvPr id="5" name="Footer Placeholder 4"/>
          <p:cNvSpPr>
            <a:spLocks noGrp="1"/>
          </p:cNvSpPr>
          <p:nvPr userDrawn="1">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r>
              <a:rPr lang="en-US" dirty="0" smtClean="0"/>
              <a:t>Slide </a:t>
            </a:r>
            <a:fld id="{7BD27C4D-4847-420D-A7E4-B438767B516A}" type="slidenum">
              <a:rPr lang="en-US" smtClean="0"/>
              <a:pPr/>
              <a:t>‹#›</a:t>
            </a:fld>
            <a:endParaRPr lang="en-US" dirty="0"/>
          </a:p>
        </p:txBody>
      </p:sp>
      <p:sp>
        <p:nvSpPr>
          <p:cNvPr id="7" name="Rectangle 6"/>
          <p:cNvSpPr/>
          <p:nvPr userDrawn="1"/>
        </p:nvSpPr>
        <p:spPr>
          <a:xfrm>
            <a:off x="0" y="-1"/>
            <a:ext cx="9144000" cy="304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3736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08896-81F7-499E-9FDA-C8929CFA635C}" type="datetime1">
              <a:rPr lang="en-US" smtClean="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388318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6A573-D27D-4256-B5FF-E766134B47A9}" type="datetime1">
              <a:rPr lang="en-US" smtClean="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375914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41437"/>
            <a:ext cx="8229600" cy="475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2E0DB-B71B-45C8-A315-0AF6120D9B58}" type="datetime1">
              <a:rPr lang="en-US" smtClean="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Slide </a:t>
            </a:r>
            <a:fld id="{7BD27C4D-4847-420D-A7E4-B438767B516A}" type="slidenum">
              <a:rPr lang="en-US" smtClean="0"/>
              <a:t>‹#›</a:t>
            </a:fld>
            <a:endParaRPr lang="en-US" dirty="0"/>
          </a:p>
        </p:txBody>
      </p:sp>
    </p:spTree>
    <p:extLst>
      <p:ext uri="{BB962C8B-B14F-4D97-AF65-F5344CB8AC3E}">
        <p14:creationId xmlns:p14="http://schemas.microsoft.com/office/powerpoint/2010/main" val="33300340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7D32A-BAF4-4184-B110-0EF3A9D9B511}" type="datetime1">
              <a:rPr lang="en-US" smtClean="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1874626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619A26-596D-4C67-8902-5D753BC83A03}" type="datetime1">
              <a:rPr lang="en-US" smtClean="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1531048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049CD-C899-4ACA-A65A-CA634567E3D5}" type="datetime1">
              <a:rPr lang="en-US" smtClean="0"/>
              <a:t>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123296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B4B120-C85D-467F-9D3A-EA5DEB632C3D}" type="datetime1">
              <a:rPr lang="en-US" smtClean="0"/>
              <a:t>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412561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54EE3-E56B-4ED0-BA32-4558D8B041D3}" type="datetime1">
              <a:rPr lang="en-US" smtClean="0"/>
              <a:t>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138173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CDD50-8599-4E15-8DFF-77657DF0E6AA}" type="datetime1">
              <a:rPr lang="en-US" smtClean="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61704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B49B0-FB57-4A60-85CA-96B201027F9C}" type="datetime1">
              <a:rPr lang="en-US" smtClean="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D27C4D-4847-420D-A7E4-B438767B516A}" type="slidenum">
              <a:rPr lang="en-US" smtClean="0"/>
              <a:t>‹#›</a:t>
            </a:fld>
            <a:endParaRPr lang="en-US" dirty="0"/>
          </a:p>
        </p:txBody>
      </p:sp>
    </p:spTree>
    <p:extLst>
      <p:ext uri="{BB962C8B-B14F-4D97-AF65-F5344CB8AC3E}">
        <p14:creationId xmlns:p14="http://schemas.microsoft.com/office/powerpoint/2010/main" val="1752080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43625"/>
              <a:ext cx="9144000" cy="485775"/>
            </a:xfrm>
            <a:prstGeom prst="rect">
              <a:avLst/>
            </a:prstGeom>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40" tIns="45720" rIns="91440" bIns="45720" rtlCol="0" anchor="ctr"/>
          <a:lstStyle>
            <a:lvl1pPr algn="l">
              <a:defRPr sz="900">
                <a:solidFill>
                  <a:schemeClr val="tx1">
                    <a:tint val="75000"/>
                  </a:schemeClr>
                </a:solidFill>
              </a:defRPr>
            </a:lvl1pPr>
          </a:lstStyle>
          <a:p>
            <a:fld id="{5BEF4038-908B-498F-A7DB-89FC6516632B}" type="datetime1">
              <a:rPr lang="en-US" smtClean="0"/>
              <a:t>9/20/18</a:t>
            </a:fld>
            <a:endParaRPr lang="en-US" dirty="0"/>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629400"/>
            <a:ext cx="2133600" cy="228600"/>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dirty="0" smtClean="0"/>
              <a:t>Slide </a:t>
            </a:r>
            <a:fld id="{7BD27C4D-4847-420D-A7E4-B438767B516A}" type="slidenum">
              <a:rPr lang="en-US" smtClean="0"/>
              <a:pPr/>
              <a:t>‹#›</a:t>
            </a:fld>
            <a:endParaRPr lang="en-US" dirty="0"/>
          </a:p>
        </p:txBody>
      </p:sp>
    </p:spTree>
    <p:extLst>
      <p:ext uri="{BB962C8B-B14F-4D97-AF65-F5344CB8AC3E}">
        <p14:creationId xmlns:p14="http://schemas.microsoft.com/office/powerpoint/2010/main" val="157431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00853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en.wikipedia.org/wiki/List_of_United_States_cities_by_population"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cityofdenton.com/departments-services/sustainable-dent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techmill.c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2209800"/>
          </a:xfrm>
        </p:spPr>
        <p:txBody>
          <a:bodyPr>
            <a:noAutofit/>
          </a:bodyPr>
          <a:lstStyle/>
          <a:p>
            <a:r>
              <a:rPr lang="en-US" sz="3400" dirty="0">
                <a:solidFill>
                  <a:schemeClr val="bg1"/>
                </a:solidFill>
              </a:rPr>
              <a:t>The </a:t>
            </a:r>
            <a:r>
              <a:rPr lang="en-US" sz="3400" dirty="0" smtClean="0">
                <a:solidFill>
                  <a:schemeClr val="bg1"/>
                </a:solidFill>
              </a:rPr>
              <a:t>Journey </a:t>
            </a:r>
            <a:r>
              <a:rPr lang="en-US" sz="3400" dirty="0">
                <a:solidFill>
                  <a:schemeClr val="bg1"/>
                </a:solidFill>
              </a:rPr>
              <a:t>of </a:t>
            </a:r>
            <a:r>
              <a:rPr lang="en-US" sz="3400" dirty="0" smtClean="0">
                <a:solidFill>
                  <a:schemeClr val="bg1"/>
                </a:solidFill>
              </a:rPr>
              <a:t/>
            </a:r>
            <a:br>
              <a:rPr lang="en-US" sz="3400" dirty="0" smtClean="0">
                <a:solidFill>
                  <a:schemeClr val="bg1"/>
                </a:solidFill>
              </a:rPr>
            </a:br>
            <a:r>
              <a:rPr lang="en-US" sz="3400" dirty="0" smtClean="0">
                <a:solidFill>
                  <a:schemeClr val="bg1"/>
                </a:solidFill>
              </a:rPr>
              <a:t>“</a:t>
            </a:r>
            <a:r>
              <a:rPr lang="en-US" sz="3400" dirty="0">
                <a:solidFill>
                  <a:schemeClr val="bg1"/>
                </a:solidFill>
              </a:rPr>
              <a:t>Dynamic capabilities of a smart city: An innovative approach to discovering</a:t>
            </a:r>
            <a:br>
              <a:rPr lang="en-US" sz="3400" dirty="0">
                <a:solidFill>
                  <a:schemeClr val="bg1"/>
                </a:solidFill>
              </a:rPr>
            </a:br>
            <a:r>
              <a:rPr lang="en-US" sz="3400" dirty="0">
                <a:solidFill>
                  <a:schemeClr val="bg1"/>
                </a:solidFill>
              </a:rPr>
              <a:t>urban problems and solutions”</a:t>
            </a:r>
            <a:r>
              <a:rPr lang="en-US" sz="3400" dirty="0">
                <a:solidFill>
                  <a:schemeClr val="bg1"/>
                </a:solidFill>
              </a:rPr>
              <a:t/>
            </a:r>
            <a:br>
              <a:rPr lang="en-US" sz="3400" dirty="0">
                <a:solidFill>
                  <a:schemeClr val="bg1"/>
                </a:solidFill>
              </a:rPr>
            </a:br>
            <a:endParaRPr lang="en-US" sz="3400" dirty="0">
              <a:solidFill>
                <a:schemeClr val="bg1"/>
              </a:solidFill>
            </a:endParaRPr>
          </a:p>
        </p:txBody>
      </p:sp>
      <p:sp>
        <p:nvSpPr>
          <p:cNvPr id="3" name="Subtitle 2"/>
          <p:cNvSpPr>
            <a:spLocks noGrp="1"/>
          </p:cNvSpPr>
          <p:nvPr>
            <p:ph type="subTitle" idx="1"/>
          </p:nvPr>
        </p:nvSpPr>
        <p:spPr>
          <a:xfrm>
            <a:off x="1371600" y="3276600"/>
            <a:ext cx="6400800" cy="3276600"/>
          </a:xfrm>
        </p:spPr>
        <p:txBody>
          <a:bodyPr>
            <a:normAutofit/>
          </a:bodyPr>
          <a:lstStyle/>
          <a:p>
            <a:endParaRPr lang="en-US" dirty="0" smtClean="0"/>
          </a:p>
          <a:p>
            <a:pPr>
              <a:lnSpc>
                <a:spcPct val="100000"/>
              </a:lnSpc>
              <a:spcBef>
                <a:spcPts val="0"/>
              </a:spcBef>
            </a:pPr>
            <a:r>
              <a:rPr lang="en-US" b="1" dirty="0" err="1"/>
              <a:t>Miyoung</a:t>
            </a:r>
            <a:r>
              <a:rPr lang="en-US" b="1" dirty="0"/>
              <a:t> Chong and </a:t>
            </a:r>
            <a:r>
              <a:rPr lang="en-US" b="1" dirty="0" err="1"/>
              <a:t>Abdulrahman</a:t>
            </a:r>
            <a:r>
              <a:rPr lang="en-US" b="1" dirty="0"/>
              <a:t> Habib</a:t>
            </a:r>
            <a:endParaRPr lang="en-US" dirty="0"/>
          </a:p>
          <a:p>
            <a:pPr>
              <a:lnSpc>
                <a:spcPct val="100000"/>
              </a:lnSpc>
              <a:spcBef>
                <a:spcPts val="0"/>
              </a:spcBef>
            </a:pPr>
            <a:r>
              <a:rPr lang="en-US" b="1" dirty="0"/>
              <a:t>University of North Texas</a:t>
            </a:r>
            <a:endParaRPr lang="en-US" dirty="0"/>
          </a:p>
          <a:p>
            <a:pPr>
              <a:lnSpc>
                <a:spcPct val="100000"/>
              </a:lnSpc>
              <a:spcBef>
                <a:spcPts val="0"/>
              </a:spcBef>
            </a:pPr>
            <a:r>
              <a:rPr lang="en-US" b="1" dirty="0"/>
              <a:t>College of Information</a:t>
            </a:r>
            <a:endParaRPr lang="en-US" dirty="0"/>
          </a:p>
          <a:p>
            <a:endParaRPr lang="en-US" sz="2000" dirty="0" smtClean="0"/>
          </a:p>
          <a:p>
            <a:r>
              <a:rPr lang="en-US" sz="2000" dirty="0" smtClean="0"/>
              <a:t>September</a:t>
            </a:r>
            <a:r>
              <a:rPr lang="en-US" sz="2000" dirty="0" smtClean="0"/>
              <a:t> 21, </a:t>
            </a:r>
            <a:r>
              <a:rPr lang="en-US" sz="2000" dirty="0" smtClean="0"/>
              <a:t>2018</a:t>
            </a:r>
          </a:p>
          <a:p>
            <a:endParaRPr lang="en-US" dirty="0"/>
          </a:p>
          <a:p>
            <a:endParaRPr lang="en-US" dirty="0"/>
          </a:p>
        </p:txBody>
      </p:sp>
    </p:spTree>
    <p:extLst>
      <p:ext uri="{BB962C8B-B14F-4D97-AF65-F5344CB8AC3E}">
        <p14:creationId xmlns:p14="http://schemas.microsoft.com/office/powerpoint/2010/main" val="2124783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endParaRPr lang="en-US" i="1" dirty="0"/>
          </a:p>
        </p:txBody>
      </p:sp>
      <p:sp>
        <p:nvSpPr>
          <p:cNvPr id="3" name="Content Placeholder 2"/>
          <p:cNvSpPr>
            <a:spLocks noGrp="1"/>
          </p:cNvSpPr>
          <p:nvPr>
            <p:ph idx="1"/>
          </p:nvPr>
        </p:nvSpPr>
        <p:spPr/>
        <p:txBody>
          <a:bodyPr>
            <a:normAutofit fontScale="40000" lnSpcReduction="20000"/>
          </a:bodyPr>
          <a:lstStyle/>
          <a:p>
            <a:r>
              <a:rPr lang="en-US" sz="4400" dirty="0" smtClean="0"/>
              <a:t>GIQ submission: October 31, 2017</a:t>
            </a:r>
          </a:p>
          <a:p>
            <a:endParaRPr lang="en-US" sz="4300" dirty="0" smtClean="0"/>
          </a:p>
          <a:p>
            <a:pPr marL="0" indent="0">
              <a:buNone/>
            </a:pPr>
            <a:r>
              <a:rPr lang="en-US" sz="4300" b="1" dirty="0"/>
              <a:t>From:</a:t>
            </a:r>
            <a:r>
              <a:rPr lang="en-US" sz="4300" dirty="0"/>
              <a:t> Ines </a:t>
            </a:r>
            <a:r>
              <a:rPr lang="en-US" sz="4300" dirty="0" err="1"/>
              <a:t>Mergel</a:t>
            </a:r>
            <a:r>
              <a:rPr lang="en-US" sz="4300" dirty="0"/>
              <a:t> (Government Information Quarterly) &lt;</a:t>
            </a:r>
            <a:r>
              <a:rPr lang="en-US" sz="4300" dirty="0" err="1"/>
              <a:t>EviseSupport@elsevier.com</a:t>
            </a:r>
            <a:r>
              <a:rPr lang="en-US" sz="4300" dirty="0"/>
              <a:t>&gt;</a:t>
            </a:r>
            <a:br>
              <a:rPr lang="en-US" sz="4300" dirty="0"/>
            </a:br>
            <a:r>
              <a:rPr lang="en-US" sz="4300" b="1" dirty="0"/>
              <a:t>Sent:</a:t>
            </a:r>
            <a:r>
              <a:rPr lang="en-US" sz="4300" dirty="0"/>
              <a:t> Tuesday, March 13, 2018 6:31 PM</a:t>
            </a:r>
            <a:br>
              <a:rPr lang="en-US" sz="4300" dirty="0"/>
            </a:br>
            <a:r>
              <a:rPr lang="en-US" sz="4300" b="1" dirty="0"/>
              <a:t>To:</a:t>
            </a:r>
            <a:r>
              <a:rPr lang="en-US" sz="4300" dirty="0"/>
              <a:t> </a:t>
            </a:r>
            <a:r>
              <a:rPr lang="en-US" sz="4300" dirty="0" err="1"/>
              <a:t>parkhanwoo@hotmail.com</a:t>
            </a:r>
            <a:r>
              <a:rPr lang="en-US" sz="4300" dirty="0"/>
              <a:t/>
            </a:r>
            <a:br>
              <a:rPr lang="en-US" sz="4300" dirty="0"/>
            </a:br>
            <a:r>
              <a:rPr lang="en-US" sz="4300" b="1" dirty="0"/>
              <a:t>Subject:</a:t>
            </a:r>
            <a:r>
              <a:rPr lang="en-US" sz="4300" dirty="0"/>
              <a:t> Revision requested for GIQ_2017_309 </a:t>
            </a:r>
          </a:p>
          <a:p>
            <a:pPr marL="0" indent="0">
              <a:buNone/>
            </a:pPr>
            <a:r>
              <a:rPr lang="en-US" sz="4300" dirty="0"/>
              <a:t>Ref: GIQ_2017_309</a:t>
            </a:r>
            <a:br>
              <a:rPr lang="en-US" sz="4300" dirty="0"/>
            </a:br>
            <a:r>
              <a:rPr lang="en-US" sz="4300" dirty="0"/>
              <a:t>Title: An Innovative Approach to Discovering Urban Problems and Solutions in a Smart City </a:t>
            </a:r>
            <a:br>
              <a:rPr lang="en-US" sz="4300" dirty="0"/>
            </a:br>
            <a:r>
              <a:rPr lang="en-US" sz="4300" dirty="0"/>
              <a:t>Journal: Government Information Quarterly</a:t>
            </a:r>
          </a:p>
          <a:p>
            <a:pPr marL="0" indent="0">
              <a:buNone/>
            </a:pPr>
            <a:r>
              <a:rPr lang="en-US" sz="4300" dirty="0"/>
              <a:t>Dear Professor PARK,</a:t>
            </a:r>
          </a:p>
          <a:p>
            <a:pPr marL="0" indent="0">
              <a:buNone/>
            </a:pPr>
            <a:r>
              <a:rPr lang="en-US" sz="4300" dirty="0"/>
              <a:t>Thank you for submitting your manuscript to Government Information Quarterly. I have completed the review of your manuscript and a summary is appended below. I invite you to resubmit your manuscript after addressing all reviewer comments. The reviewers point out that your theoretical framework needs major improvements, that your data needs to be tied to the existing literature, and that the findings need to thoroughly discussed in the light of the literature in the conclusion and discussion sections.</a:t>
            </a:r>
          </a:p>
          <a:p>
            <a:pPr marL="0" indent="0">
              <a:buNone/>
            </a:pPr>
            <a:r>
              <a:rPr lang="en-US" sz="4300" dirty="0"/>
              <a:t>When resubmitting your manuscript, please carefully consider all issues mentioned in the reviewers' comments, outline every change made point by point, and provide suitable rebuttals for any comments not addressed.</a:t>
            </a:r>
          </a:p>
          <a:p>
            <a:pPr marL="0" indent="0">
              <a:buNone/>
            </a:pPr>
            <a:endParaRPr lang="en-US" sz="3800" dirty="0"/>
          </a:p>
          <a:p>
            <a:pPr marL="0" indent="0">
              <a:buNone/>
            </a:pPr>
            <a:endParaRPr lang="en-US" sz="3800"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10</a:t>
            </a:fld>
            <a:endParaRPr lang="en-US" dirty="0"/>
          </a:p>
        </p:txBody>
      </p:sp>
    </p:spTree>
    <p:extLst>
      <p:ext uri="{BB962C8B-B14F-4D97-AF65-F5344CB8AC3E}">
        <p14:creationId xmlns:p14="http://schemas.microsoft.com/office/powerpoint/2010/main" val="1798221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endParaRPr lang="en-US" i="1" dirty="0"/>
          </a:p>
        </p:txBody>
      </p:sp>
      <p:sp>
        <p:nvSpPr>
          <p:cNvPr id="3" name="Content Placeholder 2"/>
          <p:cNvSpPr>
            <a:spLocks noGrp="1"/>
          </p:cNvSpPr>
          <p:nvPr>
            <p:ph idx="1"/>
          </p:nvPr>
        </p:nvSpPr>
        <p:spPr/>
        <p:txBody>
          <a:bodyPr>
            <a:normAutofit fontScale="77500" lnSpcReduction="20000"/>
          </a:bodyPr>
          <a:lstStyle/>
          <a:p>
            <a:r>
              <a:rPr lang="en-US" b="1" dirty="0"/>
              <a:t>Reviewer 1</a:t>
            </a:r>
            <a:r>
              <a:rPr lang="en-US" dirty="0"/>
              <a:t/>
            </a:r>
            <a:br>
              <a:rPr lang="en-US" dirty="0"/>
            </a:br>
            <a:endParaRPr lang="en-US" dirty="0"/>
          </a:p>
          <a:p>
            <a:pPr marL="0" indent="0">
              <a:buNone/>
            </a:pPr>
            <a:r>
              <a:rPr lang="en-US" dirty="0"/>
              <a:t>Overall, the piece is very well done with literature, methods, and findings contributing greatly to the overall contribution to the literature.  The topic of smart cities is still very relevant and the particular participatory aspect of this piece makes it compelling. The literature review and background are succinct and comprehensive for the length of the article.  </a:t>
            </a:r>
            <a:endParaRPr lang="en-US" dirty="0" smtClean="0"/>
          </a:p>
          <a:p>
            <a:pPr marL="0" indent="0">
              <a:buNone/>
            </a:pPr>
            <a:endParaRPr lang="en-US" dirty="0"/>
          </a:p>
          <a:p>
            <a:pPr marL="0" indent="0">
              <a:buNone/>
            </a:pPr>
            <a:r>
              <a:rPr lang="en-US" dirty="0" smtClean="0"/>
              <a:t>Further</a:t>
            </a:r>
            <a:r>
              <a:rPr lang="en-US" dirty="0"/>
              <a:t>, the author examines extremely relevant literature and the flow is very well done with specific aspects of the literature examined in certain subsections (</a:t>
            </a:r>
            <a:r>
              <a:rPr lang="en-US" dirty="0" err="1"/>
              <a:t>ie</a:t>
            </a:r>
            <a:r>
              <a:rPr lang="en-US" dirty="0"/>
              <a:t> smart cities, and citizen engagement in smart cites).  The only critique of this section would be for the author to include more recent articles on smart city development (of which there are many) to enhance their knowledge of the subject and give background.</a:t>
            </a:r>
          </a:p>
          <a:p>
            <a:endParaRPr lang="en-US"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11</a:t>
            </a:fld>
            <a:endParaRPr lang="en-US" dirty="0"/>
          </a:p>
        </p:txBody>
      </p:sp>
    </p:spTree>
    <p:extLst>
      <p:ext uri="{BB962C8B-B14F-4D97-AF65-F5344CB8AC3E}">
        <p14:creationId xmlns:p14="http://schemas.microsoft.com/office/powerpoint/2010/main" val="1190368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endParaRPr lang="en-US"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t>
            </a:r>
            <a:r>
              <a:rPr lang="en-US" b="1" dirty="0"/>
              <a:t>Reviewer </a:t>
            </a:r>
            <a:r>
              <a:rPr lang="en-US" b="1" dirty="0" smtClean="0"/>
              <a:t>2</a:t>
            </a:r>
            <a:r>
              <a:rPr lang="en-US" dirty="0"/>
              <a:t/>
            </a:r>
            <a:br>
              <a:rPr lang="en-US" dirty="0"/>
            </a:br>
            <a:r>
              <a:rPr lang="en-US" dirty="0"/>
              <a:t>  -</a:t>
            </a:r>
            <a:r>
              <a:rPr lang="en-US" sz="1900" dirty="0"/>
              <a:t>The manuscript entitled “An Innovative Approach to Discovering Urban Problems and Solutions in a Smart City” is interesting and the topic is important and relevant. Here are a few comments about how to improve it.</a:t>
            </a:r>
          </a:p>
          <a:p>
            <a:pPr marL="0" indent="0">
              <a:buNone/>
            </a:pPr>
            <a:r>
              <a:rPr lang="en-US" sz="1900" dirty="0"/>
              <a:t> </a:t>
            </a:r>
          </a:p>
          <a:p>
            <a:pPr marL="457200" indent="-457200">
              <a:buAutoNum type="arabicPeriod"/>
            </a:pPr>
            <a:r>
              <a:rPr lang="en-US" sz="1900" dirty="0" smtClean="0"/>
              <a:t>Overall</a:t>
            </a:r>
            <a:r>
              <a:rPr lang="en-US" sz="1900" dirty="0"/>
              <a:t>, the manuscript is interesting, but the link between some key concepts is missing or not totally clear: smart cities, data analytics, digital government, citizen engagement, etc</a:t>
            </a:r>
            <a:r>
              <a:rPr lang="en-US" sz="1900" dirty="0" smtClean="0"/>
              <a:t>.</a:t>
            </a:r>
          </a:p>
          <a:p>
            <a:pPr marL="457200" indent="-457200">
              <a:buAutoNum type="arabicPeriod"/>
            </a:pPr>
            <a:r>
              <a:rPr lang="en-US" sz="2000" dirty="0" smtClean="0"/>
              <a:t>In </a:t>
            </a:r>
            <a:r>
              <a:rPr lang="en-US" sz="2000" dirty="0"/>
              <a:t>the introduction, the authors should clearly justify the importance of the phenomenon they are studying</a:t>
            </a:r>
            <a:r>
              <a:rPr lang="en-US" sz="2000" dirty="0" smtClean="0"/>
              <a:t>.</a:t>
            </a:r>
          </a:p>
          <a:p>
            <a:pPr marL="457200" indent="-457200">
              <a:buAutoNum type="arabicPeriod"/>
            </a:pPr>
            <a:r>
              <a:rPr lang="en-US" sz="2000" dirty="0"/>
              <a:t> The manuscript will benefit from a clearer link between the broader field of digital government and the specific topic. Particularly, the authors should review and include more articles about smart cities, electronic governance, electronic local government, data analytics, and citizen engagement from specialized e-government journals such as Government Information Quarterly, the International Journal of Electronic Governance, Information Polity, and the International Journal of Electronic Government Research, among others. </a:t>
            </a:r>
            <a:endParaRPr lang="en-US" sz="1900" dirty="0"/>
          </a:p>
          <a:p>
            <a:endParaRPr lang="en-US"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12</a:t>
            </a:fld>
            <a:endParaRPr lang="en-US" dirty="0"/>
          </a:p>
        </p:txBody>
      </p:sp>
    </p:spTree>
    <p:extLst>
      <p:ext uri="{BB962C8B-B14F-4D97-AF65-F5344CB8AC3E}">
        <p14:creationId xmlns:p14="http://schemas.microsoft.com/office/powerpoint/2010/main" val="1565408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Timeline</a:t>
            </a:r>
            <a:endParaRPr lang="en-US" dirty="0"/>
          </a:p>
        </p:txBody>
      </p:sp>
      <p:sp>
        <p:nvSpPr>
          <p:cNvPr id="3" name="Content Placeholder 2"/>
          <p:cNvSpPr>
            <a:spLocks noGrp="1"/>
          </p:cNvSpPr>
          <p:nvPr>
            <p:ph idx="1"/>
          </p:nvPr>
        </p:nvSpPr>
        <p:spPr/>
        <p:txBody>
          <a:bodyPr>
            <a:normAutofit fontScale="55000" lnSpcReduction="20000"/>
          </a:bodyPr>
          <a:lstStyle/>
          <a:p>
            <a:r>
              <a:rPr lang="en-US" sz="3600" dirty="0" smtClean="0"/>
              <a:t>Revision extension requested and submitted on May 24, 2018</a:t>
            </a:r>
          </a:p>
          <a:p>
            <a:pPr marL="0" indent="0">
              <a:buNone/>
            </a:pPr>
            <a:r>
              <a:rPr lang="en-US" sz="3600" dirty="0"/>
              <a:t/>
            </a:r>
            <a:br>
              <a:rPr lang="en-US" sz="3600" dirty="0"/>
            </a:br>
            <a:r>
              <a:rPr lang="en-US" sz="3600" b="1" dirty="0"/>
              <a:t>Subject:</a:t>
            </a:r>
            <a:r>
              <a:rPr lang="en-US" sz="3600" dirty="0"/>
              <a:t> Your manuscript GIQ_2017_309_R1 has been accepted </a:t>
            </a:r>
          </a:p>
          <a:p>
            <a:pPr marL="0" indent="0">
              <a:buNone/>
            </a:pPr>
            <a:r>
              <a:rPr lang="en-US" sz="3600" dirty="0"/>
              <a:t>Ref: GIQ_2017_309_R1</a:t>
            </a:r>
            <a:br>
              <a:rPr lang="en-US" sz="3600" dirty="0"/>
            </a:br>
            <a:r>
              <a:rPr lang="en-US" sz="3600" dirty="0"/>
              <a:t>Title: Dynamic Capabilities of a Smart City: An Innovative Approach to Discovering Urban Problems and Solutions</a:t>
            </a:r>
            <a:br>
              <a:rPr lang="en-US" sz="3600" dirty="0"/>
            </a:br>
            <a:r>
              <a:rPr lang="en-US" sz="3600" dirty="0"/>
              <a:t>Journal: Government Information Quarterly</a:t>
            </a:r>
          </a:p>
          <a:p>
            <a:pPr marL="0" indent="0">
              <a:buNone/>
            </a:pPr>
            <a:r>
              <a:rPr lang="en-US" sz="3600" dirty="0"/>
              <a:t>Dear Professor PARK,</a:t>
            </a:r>
          </a:p>
          <a:p>
            <a:pPr marL="0" indent="0">
              <a:buNone/>
            </a:pPr>
            <a:r>
              <a:rPr lang="en-US" sz="3600" dirty="0"/>
              <a:t>I am pleased to inform you that your paper has been accepted for publication. The reviewers have no additional </a:t>
            </a:r>
            <a:r>
              <a:rPr lang="en-US" sz="3600" dirty="0" smtClean="0"/>
              <a:t>comments</a:t>
            </a:r>
            <a:r>
              <a:rPr lang="is-IS" sz="3600" dirty="0" smtClean="0"/>
              <a:t>…</a:t>
            </a:r>
            <a:endParaRPr lang="en-US" sz="3600" dirty="0" smtClean="0"/>
          </a:p>
          <a:p>
            <a:pPr marL="0" indent="0">
              <a:buNone/>
            </a:pPr>
            <a:r>
              <a:rPr lang="en-US" sz="2900" dirty="0" smtClean="0"/>
              <a:t>Ines </a:t>
            </a:r>
            <a:r>
              <a:rPr lang="en-US" sz="2900" dirty="0" err="1"/>
              <a:t>Mergel</a:t>
            </a:r>
            <a:r>
              <a:rPr lang="en-US" sz="2900" dirty="0"/>
              <a:t/>
            </a:r>
            <a:br>
              <a:rPr lang="en-US" sz="2900" dirty="0"/>
            </a:br>
            <a:r>
              <a:rPr lang="en-US" sz="2900" dirty="0"/>
              <a:t>Associate Editor</a:t>
            </a:r>
            <a:br>
              <a:rPr lang="en-US" sz="2900" dirty="0"/>
            </a:br>
            <a:r>
              <a:rPr lang="en-US" sz="2900" dirty="0"/>
              <a:t>Government Information </a:t>
            </a:r>
            <a:r>
              <a:rPr lang="en-US" sz="2900" dirty="0" smtClean="0"/>
              <a:t>Quarterly</a:t>
            </a:r>
          </a:p>
          <a:p>
            <a:pPr marL="0" indent="0">
              <a:buNone/>
            </a:pPr>
            <a:endParaRPr lang="en-US" sz="2900" dirty="0"/>
          </a:p>
          <a:p>
            <a:pPr marL="0" indent="0">
              <a:buNone/>
            </a:pPr>
            <a:r>
              <a:rPr lang="en-US" sz="3600" b="1" dirty="0"/>
              <a:t>Comments from the editors and reviewers:</a:t>
            </a:r>
            <a:r>
              <a:rPr lang="en-US" sz="3600" dirty="0"/>
              <a:t/>
            </a:r>
            <a:br>
              <a:rPr lang="en-US" sz="3600" dirty="0"/>
            </a:br>
            <a:r>
              <a:rPr lang="en-US" sz="3600" dirty="0"/>
              <a:t>- </a:t>
            </a:r>
            <a:r>
              <a:rPr lang="en-US" sz="3600" b="1" dirty="0"/>
              <a:t>Reviewer </a:t>
            </a:r>
            <a:r>
              <a:rPr lang="en-US" sz="3600" b="1" dirty="0" smtClean="0"/>
              <a:t>1 </a:t>
            </a:r>
            <a:r>
              <a:rPr lang="en-US" sz="3600" dirty="0"/>
              <a:t>  - The authors have addressed the requested reviews.</a:t>
            </a:r>
          </a:p>
          <a:p>
            <a:pPr marL="0" indent="0">
              <a:buNone/>
            </a:pPr>
            <a:r>
              <a:rPr lang="en-US" sz="3600" dirty="0" smtClean="0"/>
              <a:t>-</a:t>
            </a:r>
            <a:r>
              <a:rPr lang="en-US" sz="3600" dirty="0"/>
              <a:t> </a:t>
            </a:r>
            <a:r>
              <a:rPr lang="en-US" sz="3600" b="1" dirty="0"/>
              <a:t>Reviewer </a:t>
            </a:r>
            <a:r>
              <a:rPr lang="en-US" sz="3600" b="1" dirty="0" smtClean="0"/>
              <a:t>2 </a:t>
            </a:r>
            <a:r>
              <a:rPr lang="en-US" sz="3600" dirty="0"/>
              <a:t>  - I have not additional comments.</a:t>
            </a:r>
          </a:p>
          <a:p>
            <a:pPr marL="0" indent="0">
              <a:buNone/>
            </a:pPr>
            <a:endParaRPr lang="en-US"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13</a:t>
            </a:fld>
            <a:endParaRPr lang="en-US" dirty="0"/>
          </a:p>
        </p:txBody>
      </p:sp>
    </p:spTree>
    <p:extLst>
      <p:ext uri="{BB962C8B-B14F-4D97-AF65-F5344CB8AC3E}">
        <p14:creationId xmlns:p14="http://schemas.microsoft.com/office/powerpoint/2010/main" val="757771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33400" y="1158875"/>
            <a:ext cx="7981950" cy="4649851"/>
          </a:xfrm>
        </p:spPr>
        <p:txBody>
          <a:bodyPr>
            <a:normAutofit lnSpcReduction="10000"/>
          </a:bodyPr>
          <a:lstStyle/>
          <a:p>
            <a:r>
              <a:rPr lang="en-US" sz="2250" dirty="0"/>
              <a:t>United nation reported that by 2008 there were 3.3 billion people living in cities. This is more than fifty percent of the word population lived in urban areas. </a:t>
            </a:r>
            <a:endParaRPr lang="en-US" sz="2250" dirty="0"/>
          </a:p>
          <a:p>
            <a:endParaRPr lang="en-US" sz="2250" dirty="0"/>
          </a:p>
          <a:p>
            <a:r>
              <a:rPr lang="en-US" sz="2250" dirty="0"/>
              <a:t>By 2030, </a:t>
            </a:r>
            <a:r>
              <a:rPr lang="en-US" sz="2250" dirty="0"/>
              <a:t>this figure will increase to 5 billion people. </a:t>
            </a:r>
            <a:r>
              <a:rPr lang="en-US" sz="2250" dirty="0"/>
              <a:t>This </a:t>
            </a:r>
            <a:r>
              <a:rPr lang="en-US" sz="2250" dirty="0"/>
              <a:t>rapid increase will over-saturate cities and increase the challenges cities face, ranging from resources to environment. </a:t>
            </a:r>
            <a:endParaRPr lang="en-US" sz="2250" dirty="0"/>
          </a:p>
          <a:p>
            <a:endParaRPr lang="en-US" sz="2250" dirty="0"/>
          </a:p>
          <a:p>
            <a:r>
              <a:rPr lang="en-US" sz="2250" dirty="0"/>
              <a:t>C</a:t>
            </a:r>
            <a:r>
              <a:rPr lang="en-US" sz="2250" dirty="0"/>
              <a:t>ities generated </a:t>
            </a:r>
            <a:r>
              <a:rPr lang="en-US" sz="2250" dirty="0"/>
              <a:t>about 80% of global </a:t>
            </a:r>
            <a:r>
              <a:rPr lang="en-US" sz="2250" dirty="0"/>
              <a:t>GDP (2012), </a:t>
            </a:r>
            <a:r>
              <a:rPr lang="en-US" sz="2250" dirty="0"/>
              <a:t>and this figure is increasing. </a:t>
            </a:r>
            <a:r>
              <a:rPr lang="en-US" sz="2250" dirty="0"/>
              <a:t>Cities face </a:t>
            </a:r>
            <a:r>
              <a:rPr lang="en-US" sz="2250" dirty="0"/>
              <a:t>many challenges with increasing populations, sustainability, climate change, and many others (</a:t>
            </a:r>
            <a:r>
              <a:rPr lang="en-US" sz="2250" dirty="0" err="1"/>
              <a:t>Marchal</a:t>
            </a:r>
            <a:r>
              <a:rPr lang="en-US" sz="2250" dirty="0"/>
              <a:t>, </a:t>
            </a:r>
            <a:r>
              <a:rPr lang="en-US" sz="2250" dirty="0" err="1"/>
              <a:t>Dellink</a:t>
            </a:r>
            <a:r>
              <a:rPr lang="en-US" sz="2250" dirty="0"/>
              <a:t>, van </a:t>
            </a:r>
            <a:r>
              <a:rPr lang="en-US" sz="2250" dirty="0" err="1"/>
              <a:t>Vuuren</a:t>
            </a:r>
            <a:r>
              <a:rPr lang="en-US" sz="2250" dirty="0"/>
              <a:t>, Clapp, Château, </a:t>
            </a:r>
            <a:r>
              <a:rPr lang="en-US" sz="2250" dirty="0" err="1"/>
              <a:t>Lanzi</a:t>
            </a:r>
            <a:r>
              <a:rPr lang="en-US" sz="2250" dirty="0"/>
              <a:t>, &amp; van </a:t>
            </a:r>
            <a:r>
              <a:rPr lang="en-US" sz="2250" dirty="0" err="1"/>
              <a:t>Vliet</a:t>
            </a:r>
            <a:r>
              <a:rPr lang="en-US" sz="2250" dirty="0"/>
              <a:t>, 2012). </a:t>
            </a:r>
          </a:p>
          <a:p>
            <a:endParaRPr lang="en-US" dirty="0"/>
          </a:p>
        </p:txBody>
      </p:sp>
    </p:spTree>
    <p:extLst>
      <p:ext uri="{BB962C8B-B14F-4D97-AF65-F5344CB8AC3E}">
        <p14:creationId xmlns:p14="http://schemas.microsoft.com/office/powerpoint/2010/main" val="146464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a:t>Globally, there has been a movement toward </a:t>
            </a:r>
            <a:r>
              <a:rPr lang="en-US" dirty="0" smtClean="0"/>
              <a:t>“smart </a:t>
            </a:r>
            <a:r>
              <a:rPr lang="en-US" dirty="0"/>
              <a:t>cities</a:t>
            </a:r>
            <a:r>
              <a:rPr lang="en-US" dirty="0" smtClean="0"/>
              <a:t>.” </a:t>
            </a:r>
            <a:r>
              <a:rPr lang="en-US" dirty="0"/>
              <a:t>In this movement, the word “smart” implies the ability to solve problems and adapt to </a:t>
            </a:r>
            <a:r>
              <a:rPr lang="en-US" dirty="0" smtClean="0"/>
              <a:t>changes and also </a:t>
            </a:r>
            <a:r>
              <a:rPr lang="en-US" dirty="0"/>
              <a:t>implies more user-friendly than just intelligent. </a:t>
            </a:r>
            <a:endParaRPr lang="en-US" dirty="0" smtClean="0"/>
          </a:p>
          <a:p>
            <a:endParaRPr lang="en-US" dirty="0"/>
          </a:p>
          <a:p>
            <a:r>
              <a:rPr lang="en-US" dirty="0" smtClean="0"/>
              <a:t>According </a:t>
            </a:r>
            <a:r>
              <a:rPr lang="en-US" dirty="0"/>
              <a:t>to Hollands (2008), smart cities means being strategic and sustainable intelligent services. </a:t>
            </a:r>
            <a:r>
              <a:rPr lang="en-US" dirty="0" smtClean="0"/>
              <a:t>Since </a:t>
            </a:r>
            <a:r>
              <a:rPr lang="en-US" dirty="0"/>
              <a:t>cities include many different aspects, smart city as a term is an interdisciplinary topic with literature from computer science, engineering, urban planning, political science, economy, and even social studies. </a:t>
            </a:r>
          </a:p>
          <a:p>
            <a:endParaRPr lang="en-US" dirty="0"/>
          </a:p>
        </p:txBody>
      </p:sp>
    </p:spTree>
    <p:extLst>
      <p:ext uri="{BB962C8B-B14F-4D97-AF65-F5344CB8AC3E}">
        <p14:creationId xmlns:p14="http://schemas.microsoft.com/office/powerpoint/2010/main" val="185965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04800" y="1066800"/>
            <a:ext cx="8210550" cy="4756596"/>
          </a:xfrm>
        </p:spPr>
        <p:txBody>
          <a:bodyPr>
            <a:normAutofit fontScale="92500" lnSpcReduction="20000"/>
          </a:bodyPr>
          <a:lstStyle/>
          <a:p>
            <a:r>
              <a:rPr lang="en-US" dirty="0"/>
              <a:t>However, a clear and unified definition of smart city is absent in both research and industry fields. Different terminology is used to describe the smart city such as intelligent city, digital city, sustainable city, </a:t>
            </a:r>
            <a:r>
              <a:rPr lang="en-US" dirty="0" smtClean="0"/>
              <a:t>techno-city</a:t>
            </a:r>
            <a:r>
              <a:rPr lang="en-US" dirty="0"/>
              <a:t>, and welling-being city (</a:t>
            </a:r>
            <a:r>
              <a:rPr lang="en-US" dirty="0" err="1"/>
              <a:t>Dameri</a:t>
            </a:r>
            <a:r>
              <a:rPr lang="en-US" dirty="0"/>
              <a:t>, 2013). </a:t>
            </a:r>
            <a:endParaRPr lang="en-US" dirty="0" smtClean="0"/>
          </a:p>
          <a:p>
            <a:endParaRPr lang="en-US" dirty="0"/>
          </a:p>
          <a:p>
            <a:r>
              <a:rPr lang="en-US" dirty="0" smtClean="0"/>
              <a:t>Wired </a:t>
            </a:r>
            <a:r>
              <a:rPr lang="en-US" dirty="0"/>
              <a:t>city, digital city, and </a:t>
            </a:r>
            <a:r>
              <a:rPr lang="en-US" dirty="0" smtClean="0"/>
              <a:t>techno-city were </a:t>
            </a:r>
            <a:r>
              <a:rPr lang="en-US" dirty="0"/>
              <a:t>used to indicate similar city projects and solutions although they can be simply attributed to the concept of smart city. </a:t>
            </a:r>
            <a:endParaRPr lang="en-US" dirty="0" smtClean="0"/>
          </a:p>
          <a:p>
            <a:endParaRPr lang="en-US" dirty="0" smtClean="0"/>
          </a:p>
          <a:p>
            <a:r>
              <a:rPr lang="en-US" dirty="0" err="1"/>
              <a:t>Dameri</a:t>
            </a:r>
            <a:r>
              <a:rPr lang="en-US" dirty="0"/>
              <a:t> (2013) argues that the foremost reason for this lack of clarity is the fact that smart city is not a top-down process but a bottom-up phenomenon. </a:t>
            </a:r>
            <a:endParaRPr lang="en-US" dirty="0" smtClean="0"/>
          </a:p>
          <a:p>
            <a:endParaRPr lang="en-US" dirty="0"/>
          </a:p>
          <a:p>
            <a:endParaRPr lang="en-US" dirty="0"/>
          </a:p>
        </p:txBody>
      </p:sp>
    </p:spTree>
    <p:extLst>
      <p:ext uri="{BB962C8B-B14F-4D97-AF65-F5344CB8AC3E}">
        <p14:creationId xmlns:p14="http://schemas.microsoft.com/office/powerpoint/2010/main" val="150374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pPr marL="0" indent="0">
              <a:spcBef>
                <a:spcPts val="0"/>
              </a:spcBef>
              <a:buNone/>
            </a:pPr>
            <a:r>
              <a:rPr lang="en-US" dirty="0" smtClean="0"/>
              <a:t>Nam </a:t>
            </a:r>
            <a:r>
              <a:rPr lang="en-US" dirty="0"/>
              <a:t>and Pardo (2011) </a:t>
            </a:r>
            <a:r>
              <a:rPr lang="en-US" dirty="0" smtClean="0"/>
              <a:t>defined </a:t>
            </a:r>
            <a:r>
              <a:rPr lang="en-US" dirty="0"/>
              <a:t>smart city as </a:t>
            </a:r>
            <a:endParaRPr lang="en-US" dirty="0" smtClean="0"/>
          </a:p>
          <a:p>
            <a:pPr>
              <a:spcBef>
                <a:spcPts val="0"/>
              </a:spcBef>
            </a:pPr>
            <a:r>
              <a:rPr lang="en-US" dirty="0" smtClean="0"/>
              <a:t>an </a:t>
            </a:r>
            <a:r>
              <a:rPr lang="en-US" dirty="0"/>
              <a:t>integration of infrastructures and technology-mediated services</a:t>
            </a:r>
            <a:r>
              <a:rPr lang="en-US" dirty="0" smtClean="0"/>
              <a:t>,</a:t>
            </a:r>
          </a:p>
          <a:p>
            <a:pPr>
              <a:spcBef>
                <a:spcPts val="0"/>
              </a:spcBef>
            </a:pPr>
            <a:r>
              <a:rPr lang="en-US" dirty="0" smtClean="0"/>
              <a:t>social </a:t>
            </a:r>
            <a:r>
              <a:rPr lang="en-US" dirty="0"/>
              <a:t>learning for strengthening human infrastructure, </a:t>
            </a:r>
            <a:r>
              <a:rPr lang="en-US" dirty="0" smtClean="0"/>
              <a:t>and</a:t>
            </a:r>
          </a:p>
          <a:p>
            <a:pPr>
              <a:spcBef>
                <a:spcPts val="0"/>
              </a:spcBef>
            </a:pPr>
            <a:r>
              <a:rPr lang="en-US" dirty="0" smtClean="0"/>
              <a:t>governance </a:t>
            </a:r>
            <a:r>
              <a:rPr lang="en-US" dirty="0"/>
              <a:t>for institutional improvement and citizen engagement</a:t>
            </a:r>
            <a:r>
              <a:rPr lang="en-US" dirty="0" smtClean="0"/>
              <a:t>.</a:t>
            </a:r>
          </a:p>
          <a:p>
            <a:endParaRPr lang="en-US" dirty="0"/>
          </a:p>
          <a:p>
            <a:r>
              <a:rPr lang="en-US" dirty="0"/>
              <a:t>Each dimension is very </a:t>
            </a:r>
            <a:r>
              <a:rPr lang="en-US" dirty="0" smtClean="0"/>
              <a:t>important because </a:t>
            </a:r>
            <a:r>
              <a:rPr lang="en-US" dirty="0"/>
              <a:t>smart cities </a:t>
            </a:r>
            <a:r>
              <a:rPr lang="en-US" dirty="0" smtClean="0"/>
              <a:t>exist </a:t>
            </a:r>
            <a:r>
              <a:rPr lang="en-US" dirty="0"/>
              <a:t>at the intersection of all of them. </a:t>
            </a:r>
            <a:endParaRPr lang="en-US" dirty="0" smtClean="0"/>
          </a:p>
          <a:p>
            <a:pPr marL="0" indent="0">
              <a:buNone/>
            </a:pPr>
            <a:r>
              <a:rPr lang="en-US" dirty="0" smtClean="0"/>
              <a:t>ex) </a:t>
            </a:r>
            <a:r>
              <a:rPr lang="en-US" dirty="0"/>
              <a:t>Functional infrastructure is critical but cannot be facilitated without  engagement and collaboration of citizens. </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87185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normAutofit lnSpcReduction="10000"/>
          </a:bodyPr>
          <a:lstStyle/>
          <a:p>
            <a:r>
              <a:rPr lang="en-US" dirty="0"/>
              <a:t>Research studies have shown that the smart city system primarily focuses on integrating the three components: economic, environmental, and social. The social component may include participatory democracy, social innovation, human-scale cities, and civic participation. </a:t>
            </a:r>
          </a:p>
          <a:p>
            <a:endParaRPr lang="en-US" dirty="0" smtClean="0"/>
          </a:p>
          <a:p>
            <a:r>
              <a:rPr lang="en-US" dirty="0" smtClean="0"/>
              <a:t>Often, analysis in studies of smart cities does not sufficiently reflect the ongoing practice of how cities are actively reconstructing themselves into a smart and sustainable city.</a:t>
            </a:r>
            <a:endParaRPr lang="en-US" dirty="0" smtClean="0">
              <a:effectLst/>
            </a:endParaRPr>
          </a:p>
          <a:p>
            <a:pPr marL="0" indent="0">
              <a:buNone/>
            </a:pPr>
            <a:endParaRPr lang="en-US" dirty="0"/>
          </a:p>
        </p:txBody>
      </p:sp>
    </p:spTree>
    <p:extLst>
      <p:ext uri="{BB962C8B-B14F-4D97-AF65-F5344CB8AC3E}">
        <p14:creationId xmlns:p14="http://schemas.microsoft.com/office/powerpoint/2010/main" val="57481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Purpose </a:t>
            </a:r>
            <a:r>
              <a:rPr lang="en-US" dirty="0"/>
              <a:t>of the </a:t>
            </a:r>
            <a:r>
              <a:rPr lang="en-US" dirty="0" smtClean="0"/>
              <a:t>Study</a:t>
            </a:r>
            <a:endParaRPr lang="en-US" dirty="0"/>
          </a:p>
        </p:txBody>
      </p:sp>
      <p:sp>
        <p:nvSpPr>
          <p:cNvPr id="3" name="Content Placeholder 2"/>
          <p:cNvSpPr>
            <a:spLocks noGrp="1"/>
          </p:cNvSpPr>
          <p:nvPr>
            <p:ph idx="1"/>
          </p:nvPr>
        </p:nvSpPr>
        <p:spPr/>
        <p:txBody>
          <a:bodyPr/>
          <a:lstStyle/>
          <a:p>
            <a:pPr marL="0" indent="0">
              <a:buNone/>
            </a:pPr>
            <a:r>
              <a:rPr lang="en-US" dirty="0"/>
              <a:t>T</a:t>
            </a:r>
            <a:r>
              <a:rPr lang="en-US" dirty="0" smtClean="0"/>
              <a:t>he </a:t>
            </a:r>
            <a:r>
              <a:rPr lang="en-US" dirty="0"/>
              <a:t>purpose of this study is to develop a novel </a:t>
            </a:r>
            <a:r>
              <a:rPr lang="en-US" dirty="0" smtClean="0"/>
              <a:t>methodological approach </a:t>
            </a:r>
            <a:r>
              <a:rPr lang="en-US" dirty="0"/>
              <a:t>for identifying a city's problems and solutions in terms </a:t>
            </a:r>
            <a:r>
              <a:rPr lang="en-US" dirty="0" smtClean="0"/>
              <a:t>of citizens</a:t>
            </a:r>
            <a:r>
              <a:rPr lang="en-US" dirty="0"/>
              <a:t>' perspectives, and present this approach as part of a </a:t>
            </a:r>
            <a:r>
              <a:rPr lang="en-US" dirty="0" smtClean="0"/>
              <a:t>broader smart </a:t>
            </a:r>
            <a:r>
              <a:rPr lang="en-US" dirty="0"/>
              <a:t>city framework that focuses on dynamic capabilities</a:t>
            </a:r>
            <a:r>
              <a:rPr lang="en-US" dirty="0" smtClean="0"/>
              <a:t>.</a:t>
            </a:r>
            <a:endParaRPr lang="en-US" dirty="0"/>
          </a:p>
        </p:txBody>
      </p:sp>
    </p:spTree>
    <p:extLst>
      <p:ext uri="{BB962C8B-B14F-4D97-AF65-F5344CB8AC3E}">
        <p14:creationId xmlns:p14="http://schemas.microsoft.com/office/powerpoint/2010/main" val="158599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b="1" dirty="0" smtClean="0"/>
              <a:t>Journal</a:t>
            </a:r>
            <a:r>
              <a:rPr lang="en-US" b="1" dirty="0" smtClean="0"/>
              <a:t> </a:t>
            </a:r>
            <a:endParaRPr lang="en-US" b="1" dirty="0" smtClean="0"/>
          </a:p>
          <a:p>
            <a:pPr>
              <a:buFont typeface="Wingdings" charset="2"/>
              <a:buChar char="ü"/>
            </a:pPr>
            <a:r>
              <a:rPr lang="en-US" sz="2000" dirty="0" smtClean="0"/>
              <a:t>Authors</a:t>
            </a:r>
          </a:p>
          <a:p>
            <a:pPr>
              <a:buFont typeface="Wingdings" charset="2"/>
              <a:buChar char="ü"/>
            </a:pPr>
            <a:r>
              <a:rPr lang="en-US" sz="2000" i="1" dirty="0" smtClean="0"/>
              <a:t>Government Information Quarterly</a:t>
            </a:r>
            <a:endParaRPr lang="en-US" sz="2000" i="1" dirty="0" smtClean="0"/>
          </a:p>
          <a:p>
            <a:pPr>
              <a:buFont typeface="Wingdings" charset="2"/>
              <a:buChar char="ü"/>
            </a:pPr>
            <a:r>
              <a:rPr lang="en-US" sz="2000" dirty="0" smtClean="0"/>
              <a:t>Timeline</a:t>
            </a:r>
            <a:endParaRPr lang="en-US" sz="2000" dirty="0"/>
          </a:p>
          <a:p>
            <a:r>
              <a:rPr lang="en-US" b="1" dirty="0" smtClean="0"/>
              <a:t>Our study</a:t>
            </a:r>
          </a:p>
          <a:p>
            <a:pPr>
              <a:buFont typeface="Wingdings" charset="2"/>
              <a:buChar char="ü"/>
            </a:pPr>
            <a:r>
              <a:rPr lang="en-US" sz="2000" dirty="0" smtClean="0"/>
              <a:t>Introduction</a:t>
            </a:r>
          </a:p>
          <a:p>
            <a:pPr>
              <a:buFont typeface="Wingdings" charset="2"/>
              <a:buChar char="ü"/>
            </a:pPr>
            <a:r>
              <a:rPr lang="en-US" sz="2000" dirty="0" smtClean="0"/>
              <a:t>Literature Review</a:t>
            </a:r>
          </a:p>
          <a:p>
            <a:pPr>
              <a:buFont typeface="Wingdings" charset="2"/>
              <a:buChar char="ü"/>
            </a:pPr>
            <a:r>
              <a:rPr lang="en-US" sz="2000" dirty="0" smtClean="0"/>
              <a:t>The Purpose of the Study/ </a:t>
            </a:r>
            <a:r>
              <a:rPr lang="en-US" sz="2000" dirty="0" smtClean="0"/>
              <a:t>Research Questions</a:t>
            </a:r>
          </a:p>
          <a:p>
            <a:pPr>
              <a:buFont typeface="Wingdings" charset="2"/>
              <a:buChar char="ü"/>
            </a:pPr>
            <a:r>
              <a:rPr lang="en-US" sz="2000" dirty="0" smtClean="0"/>
              <a:t>The city of Denton</a:t>
            </a:r>
          </a:p>
          <a:p>
            <a:pPr>
              <a:buFont typeface="Wingdings" charset="2"/>
              <a:buChar char="ü"/>
            </a:pPr>
            <a:r>
              <a:rPr lang="en-US" sz="2000" dirty="0" smtClean="0"/>
              <a:t>Data Collection</a:t>
            </a:r>
          </a:p>
          <a:p>
            <a:pPr>
              <a:buFont typeface="Wingdings" charset="2"/>
              <a:buChar char="ü"/>
            </a:pPr>
            <a:r>
              <a:rPr lang="en-US" sz="2000" dirty="0" smtClean="0"/>
              <a:t>Methods</a:t>
            </a:r>
          </a:p>
          <a:p>
            <a:pPr>
              <a:buFont typeface="Wingdings" charset="2"/>
              <a:buChar char="ü"/>
            </a:pPr>
            <a:r>
              <a:rPr lang="en-US" sz="2000" dirty="0" smtClean="0"/>
              <a:t>Findings</a:t>
            </a:r>
            <a:endParaRPr lang="en-US" sz="2000" dirty="0"/>
          </a:p>
          <a:p>
            <a:endParaRPr lang="en-US" dirty="0" smtClean="0"/>
          </a:p>
        </p:txBody>
      </p:sp>
      <p:sp>
        <p:nvSpPr>
          <p:cNvPr id="4" name="Slide Number Placeholder 3"/>
          <p:cNvSpPr>
            <a:spLocks noGrp="1"/>
          </p:cNvSpPr>
          <p:nvPr>
            <p:ph type="sldNum" sz="quarter" idx="12"/>
          </p:nvPr>
        </p:nvSpPr>
        <p:spPr/>
        <p:txBody>
          <a:bodyPr/>
          <a:lstStyle/>
          <a:p>
            <a:fld id="{7BD27C4D-4847-420D-A7E4-B438767B516A}" type="slidenum">
              <a:rPr lang="en-US" smtClean="0"/>
              <a:t>2</a:t>
            </a:fld>
            <a:endParaRPr lang="en-US" dirty="0"/>
          </a:p>
        </p:txBody>
      </p:sp>
    </p:spTree>
    <p:extLst>
      <p:ext uri="{BB962C8B-B14F-4D97-AF65-F5344CB8AC3E}">
        <p14:creationId xmlns:p14="http://schemas.microsoft.com/office/powerpoint/2010/main" val="348695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RQ1</a:t>
            </a:r>
            <a:r>
              <a:rPr lang="en-US" b="1" dirty="0"/>
              <a:t>. </a:t>
            </a:r>
            <a:r>
              <a:rPr lang="en-US" dirty="0"/>
              <a:t>How can smart cities leverage citizen engagement to </a:t>
            </a:r>
            <a:r>
              <a:rPr lang="en-US" dirty="0" smtClean="0"/>
              <a:t>enhance their </a:t>
            </a:r>
            <a:r>
              <a:rPr lang="en-US" dirty="0"/>
              <a:t>capability to sense opportunities for positive change in </a:t>
            </a:r>
            <a:r>
              <a:rPr lang="en-US" dirty="0" smtClean="0"/>
              <a:t>today's dynamic </a:t>
            </a:r>
            <a:r>
              <a:rPr lang="en-US" dirty="0"/>
              <a:t>and challenging environment</a:t>
            </a:r>
            <a:r>
              <a:rPr lang="en-US" dirty="0" smtClean="0"/>
              <a:t>?</a:t>
            </a:r>
          </a:p>
          <a:p>
            <a:pPr marL="0" indent="0">
              <a:buNone/>
            </a:pPr>
            <a:endParaRPr lang="en-US" dirty="0"/>
          </a:p>
          <a:p>
            <a:pPr marL="0" indent="0">
              <a:buNone/>
            </a:pPr>
            <a:r>
              <a:rPr lang="en-US" b="1" dirty="0"/>
              <a:t>RQ2. </a:t>
            </a:r>
            <a:r>
              <a:rPr lang="en-US" dirty="0"/>
              <a:t>How can smart cities leverage data analytics to identify </a:t>
            </a:r>
            <a:r>
              <a:rPr lang="en-US" dirty="0" smtClean="0"/>
              <a:t>solutions to </a:t>
            </a:r>
            <a:r>
              <a:rPr lang="en-US" dirty="0"/>
              <a:t>their problems and enhance their capability to seize opportunities </a:t>
            </a:r>
            <a:r>
              <a:rPr lang="en-US" dirty="0" smtClean="0"/>
              <a:t>for positive </a:t>
            </a:r>
            <a:r>
              <a:rPr lang="en-US" dirty="0"/>
              <a:t>change?</a:t>
            </a:r>
            <a:endParaRPr lang="en-US" dirty="0"/>
          </a:p>
        </p:txBody>
      </p:sp>
    </p:spTree>
    <p:extLst>
      <p:ext uri="{BB962C8B-B14F-4D97-AF65-F5344CB8AC3E}">
        <p14:creationId xmlns:p14="http://schemas.microsoft.com/office/powerpoint/2010/main" val="1212954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a:t>
            </a:r>
            <a:r>
              <a:rPr lang="en-US" dirty="0" smtClean="0"/>
              <a:t>of Denton</a:t>
            </a:r>
            <a:endParaRPr lang="en-US" dirty="0"/>
          </a:p>
        </p:txBody>
      </p:sp>
      <p:pic>
        <p:nvPicPr>
          <p:cNvPr id="4" name="Content Placeholder 3"/>
          <p:cNvPicPr>
            <a:picLocks noGrp="1" noChangeAspect="1"/>
          </p:cNvPicPr>
          <p:nvPr>
            <p:ph idx="1"/>
          </p:nvPr>
        </p:nvPicPr>
        <p:blipFill>
          <a:blip r:embed="rId3"/>
          <a:stretch>
            <a:fillRect/>
          </a:stretch>
        </p:blipFill>
        <p:spPr>
          <a:xfrm>
            <a:off x="628650" y="2125266"/>
            <a:ext cx="3330346" cy="3422856"/>
          </a:xfrm>
          <a:prstGeom prst="rect">
            <a:avLst/>
          </a:prstGeom>
        </p:spPr>
      </p:pic>
      <p:sp>
        <p:nvSpPr>
          <p:cNvPr id="6" name="TextBox 5"/>
          <p:cNvSpPr txBox="1"/>
          <p:nvPr/>
        </p:nvSpPr>
        <p:spPr>
          <a:xfrm>
            <a:off x="4183380" y="2125266"/>
            <a:ext cx="4471416" cy="2654573"/>
          </a:xfrm>
          <a:prstGeom prst="rect">
            <a:avLst/>
          </a:prstGeom>
          <a:noFill/>
        </p:spPr>
        <p:txBody>
          <a:bodyPr wrap="square" rtlCol="0">
            <a:spAutoFit/>
          </a:bodyPr>
          <a:lstStyle/>
          <a:p>
            <a:pPr marL="214313" indent="-214313">
              <a:buFont typeface="Arial" panose="020B0604020202020204" pitchFamily="34" charset="0"/>
              <a:buChar char="•"/>
            </a:pPr>
            <a:r>
              <a:rPr lang="en-US" sz="2100" dirty="0"/>
              <a:t>Population 123,009 (2013)</a:t>
            </a:r>
          </a:p>
          <a:p>
            <a:pPr marL="214313" indent="-214313">
              <a:buFont typeface="Arial" panose="020B0604020202020204" pitchFamily="34" charset="0"/>
              <a:buChar char="•"/>
            </a:pPr>
            <a:r>
              <a:rPr lang="en-US" sz="2100" dirty="0"/>
              <a:t>the </a:t>
            </a:r>
            <a:r>
              <a:rPr lang="en-US" sz="2100" dirty="0"/>
              <a:t>230</a:t>
            </a:r>
            <a:r>
              <a:rPr lang="en-US" sz="2100" baseline="30000" dirty="0"/>
              <a:t>th</a:t>
            </a:r>
            <a:r>
              <a:rPr lang="en-US" sz="2100" dirty="0"/>
              <a:t> largest city in the US </a:t>
            </a:r>
          </a:p>
          <a:p>
            <a:pPr marL="214313" indent="-214313">
              <a:buFont typeface="Arial" panose="020B0604020202020204" pitchFamily="34" charset="0"/>
              <a:buChar char="•"/>
            </a:pPr>
            <a:r>
              <a:rPr lang="en-US" sz="2100" dirty="0"/>
              <a:t>the 27</a:t>
            </a:r>
            <a:r>
              <a:rPr lang="en-US" sz="2100" baseline="30000" dirty="0"/>
              <a:t>th</a:t>
            </a:r>
            <a:r>
              <a:rPr lang="en-US" sz="2100" dirty="0"/>
              <a:t> largest in Texas</a:t>
            </a:r>
          </a:p>
          <a:p>
            <a:pPr marL="214313" indent="-214313">
              <a:buFont typeface="Arial" panose="020B0604020202020204" pitchFamily="34" charset="0"/>
              <a:buChar char="•"/>
            </a:pPr>
            <a:r>
              <a:rPr lang="en-US" sz="2100" dirty="0"/>
              <a:t>Denton became </a:t>
            </a:r>
            <a:r>
              <a:rPr lang="en-US" sz="2100" dirty="0"/>
              <a:t>the </a:t>
            </a:r>
            <a:r>
              <a:rPr lang="en-US" sz="2100" dirty="0"/>
              <a:t>7</a:t>
            </a:r>
            <a:r>
              <a:rPr lang="en-US" sz="2100" baseline="30000" dirty="0"/>
              <a:t>th</a:t>
            </a:r>
            <a:r>
              <a:rPr lang="en-US" sz="2100" dirty="0"/>
              <a:t> fastest-growing </a:t>
            </a:r>
            <a:r>
              <a:rPr lang="en-US" sz="2100" dirty="0"/>
              <a:t>city in 2011. </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hlinkClick r:id="rId4" tooltip="List of United States cities by population"/>
            </a:endParaRPr>
          </a:p>
          <a:p>
            <a:pPr marL="214313" indent="-214313">
              <a:buFont typeface="Arial" panose="020B0604020202020204" pitchFamily="34" charset="0"/>
              <a:buChar char="•"/>
            </a:pPr>
            <a:endParaRPr lang="en-US" sz="1350" dirty="0">
              <a:hlinkClick r:id="rId4" tooltip="List of United States cities by population"/>
            </a:endParaRPr>
          </a:p>
        </p:txBody>
      </p:sp>
      <p:sp>
        <p:nvSpPr>
          <p:cNvPr id="3" name="TextBox 2"/>
          <p:cNvSpPr txBox="1"/>
          <p:nvPr/>
        </p:nvSpPr>
        <p:spPr>
          <a:xfrm>
            <a:off x="3958996" y="5164931"/>
            <a:ext cx="2256067" cy="507831"/>
          </a:xfrm>
          <a:prstGeom prst="rect">
            <a:avLst/>
          </a:prstGeom>
          <a:noFill/>
        </p:spPr>
        <p:txBody>
          <a:bodyPr wrap="square" rtlCol="0">
            <a:spAutoFit/>
          </a:bodyPr>
          <a:lstStyle/>
          <a:p>
            <a:r>
              <a:rPr lang="en-US" sz="1350" dirty="0"/>
              <a:t>Figure1. the location of city of Denton </a:t>
            </a:r>
            <a:endParaRPr lang="en-US" sz="1350" dirty="0"/>
          </a:p>
        </p:txBody>
      </p:sp>
    </p:spTree>
    <p:extLst>
      <p:ext uri="{BB962C8B-B14F-4D97-AF65-F5344CB8AC3E}">
        <p14:creationId xmlns:p14="http://schemas.microsoft.com/office/powerpoint/2010/main" val="972214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city </a:t>
            </a:r>
            <a:r>
              <a:rPr lang="en-US" dirty="0" smtClean="0"/>
              <a:t>of Denton</a:t>
            </a:r>
            <a:endParaRPr lang="en-US" dirty="0"/>
          </a:p>
        </p:txBody>
      </p:sp>
      <p:sp>
        <p:nvSpPr>
          <p:cNvPr id="7" name="Content Placeholder 6"/>
          <p:cNvSpPr>
            <a:spLocks noGrp="1"/>
          </p:cNvSpPr>
          <p:nvPr>
            <p:ph idx="1"/>
          </p:nvPr>
        </p:nvSpPr>
        <p:spPr/>
        <p:txBody>
          <a:bodyPr>
            <a:normAutofit fontScale="92500" lnSpcReduction="20000"/>
          </a:bodyPr>
          <a:lstStyle/>
          <a:p>
            <a:r>
              <a:rPr lang="en-US" dirty="0"/>
              <a:t>The city initiated the City of Denton's Sustainability Plan in February of 2012. The plan includes 30 strategies across eight focus </a:t>
            </a:r>
            <a:r>
              <a:rPr lang="en-US" dirty="0" smtClean="0"/>
              <a:t>areas selected </a:t>
            </a:r>
            <a:r>
              <a:rPr lang="en-US" dirty="0"/>
              <a:t>through a rigorous public involvement and prioritization process. </a:t>
            </a:r>
            <a:endParaRPr lang="en-US" dirty="0" smtClean="0"/>
          </a:p>
          <a:p>
            <a:endParaRPr lang="en-US" dirty="0"/>
          </a:p>
          <a:p>
            <a:r>
              <a:rPr lang="en-US" dirty="0" smtClean="0"/>
              <a:t>Strategies </a:t>
            </a:r>
            <a:r>
              <a:rPr lang="en-US" dirty="0"/>
              <a:t>include recommendations for policies, community programs, outreach and education, and capital improvements. The city tracks progress on strategies with its award-winning tracking tool, D-Smart. The city has been reporting progress and Annual Reports through the city’s </a:t>
            </a:r>
            <a:r>
              <a:rPr lang="en-US" dirty="0" smtClean="0"/>
              <a:t>website.</a:t>
            </a:r>
          </a:p>
          <a:p>
            <a:pPr marL="0" indent="0">
              <a:buNone/>
            </a:pPr>
            <a:r>
              <a:rPr lang="en-US" dirty="0" smtClean="0"/>
              <a:t> </a:t>
            </a:r>
            <a:r>
              <a:rPr lang="en-US" dirty="0" smtClean="0">
                <a:hlinkClick r:id="rId3"/>
              </a:rPr>
              <a:t>www.cityofdenton.com/departments-services/sustainable-denton</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930778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a:t>survey was conducted in May 2015. The survey was open to the public, but the responders of the survey were all Denton residents who are likely interested in technology because the survey was promoted through </a:t>
            </a:r>
            <a:r>
              <a:rPr lang="en-US" dirty="0" err="1"/>
              <a:t>Techmill</a:t>
            </a:r>
            <a:r>
              <a:rPr lang="en-US" dirty="0"/>
              <a:t> and the survey questions were posted on the </a:t>
            </a:r>
            <a:r>
              <a:rPr lang="en-US" dirty="0" err="1" smtClean="0"/>
              <a:t>Techmill’s</a:t>
            </a:r>
            <a:r>
              <a:rPr lang="en-US" dirty="0" smtClean="0"/>
              <a:t> </a:t>
            </a:r>
            <a:r>
              <a:rPr lang="en-US" dirty="0"/>
              <a:t>website (</a:t>
            </a:r>
            <a:r>
              <a:rPr lang="en-US" dirty="0">
                <a:hlinkClick r:id="rId3"/>
              </a:rPr>
              <a:t>https://techmill.co</a:t>
            </a:r>
            <a:r>
              <a:rPr lang="en-US" dirty="0" smtClean="0">
                <a:hlinkClick r:id="rId3"/>
              </a:rPr>
              <a:t>).</a:t>
            </a:r>
            <a:endParaRPr lang="en-US" dirty="0" smtClean="0"/>
          </a:p>
          <a:p>
            <a:endParaRPr lang="en-US" dirty="0"/>
          </a:p>
          <a:p>
            <a:pPr marL="0" indent="0">
              <a:buNone/>
            </a:pPr>
            <a:r>
              <a:rPr lang="en-US" dirty="0"/>
              <a:t>The posted survey questions are as the following:</a:t>
            </a:r>
            <a:endParaRPr lang="en-US" dirty="0" smtClean="0">
              <a:effectLst/>
            </a:endParaRPr>
          </a:p>
          <a:p>
            <a:pPr lvl="0"/>
            <a:r>
              <a:rPr lang="en-US" dirty="0"/>
              <a:t>What problems would you like to see solved in Denton?</a:t>
            </a:r>
            <a:endParaRPr lang="en-US" dirty="0" smtClean="0">
              <a:effectLst/>
            </a:endParaRPr>
          </a:p>
          <a:p>
            <a:pPr lvl="0"/>
            <a:r>
              <a:rPr lang="en-US" dirty="0"/>
              <a:t>What ideas do you have to help solve the problem?</a:t>
            </a:r>
            <a:endParaRPr lang="en-US" dirty="0" smtClean="0">
              <a:effectLst/>
            </a:endParaRPr>
          </a:p>
          <a:p>
            <a:endParaRPr lang="en-US" dirty="0"/>
          </a:p>
        </p:txBody>
      </p:sp>
    </p:spTree>
    <p:extLst>
      <p:ext uri="{BB962C8B-B14F-4D97-AF65-F5344CB8AC3E}">
        <p14:creationId xmlns:p14="http://schemas.microsoft.com/office/powerpoint/2010/main" val="1822692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Dynamic capabilities of a smart city and related actors, processes, </a:t>
            </a:r>
            <a:r>
              <a:rPr lang="en-US" sz="2800" dirty="0" smtClean="0"/>
              <a:t>and technologies</a:t>
            </a:r>
            <a:endParaRPr lang="en-US" sz="2800"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24</a:t>
            </a:fld>
            <a:endParaRPr lang="en-US" dirty="0"/>
          </a:p>
        </p:txBody>
      </p:sp>
      <p:pic>
        <p:nvPicPr>
          <p:cNvPr id="6" name="Content Placeholder 4"/>
          <p:cNvPicPr>
            <a:picLocks noChangeAspect="1"/>
          </p:cNvPicPr>
          <p:nvPr/>
        </p:nvPicPr>
        <p:blipFill>
          <a:blip r:embed="rId2"/>
          <a:stretch>
            <a:fillRect/>
          </a:stretch>
        </p:blipFill>
        <p:spPr>
          <a:xfrm>
            <a:off x="457200" y="1295400"/>
            <a:ext cx="8229600" cy="4202348"/>
          </a:xfrm>
          <a:prstGeom prst="rect">
            <a:avLst/>
          </a:prstGeom>
        </p:spPr>
      </p:pic>
      <p:sp>
        <p:nvSpPr>
          <p:cNvPr id="7" name="Content Placeholder 6"/>
          <p:cNvSpPr>
            <a:spLocks noGrp="1"/>
          </p:cNvSpPr>
          <p:nvPr>
            <p:ph idx="1"/>
          </p:nvPr>
        </p:nvSpPr>
        <p:spPr>
          <a:xfrm>
            <a:off x="457200" y="1989137"/>
            <a:ext cx="8229600" cy="4754563"/>
          </a:xfrm>
        </p:spPr>
        <p:txBody>
          <a:bodyPr/>
          <a:lstStyle/>
          <a:p>
            <a:endParaRPr lang="en-US" dirty="0"/>
          </a:p>
        </p:txBody>
      </p:sp>
    </p:spTree>
    <p:extLst>
      <p:ext uri="{BB962C8B-B14F-4D97-AF65-F5344CB8AC3E}">
        <p14:creationId xmlns:p14="http://schemas.microsoft.com/office/powerpoint/2010/main" val="175754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graphicFrame>
        <p:nvGraphicFramePr>
          <p:cNvPr id="4" name="Content Placeholder 3"/>
          <p:cNvGraphicFramePr>
            <a:graphicFrameLocks noGrp="1"/>
          </p:cNvGraphicFramePr>
          <p:nvPr>
            <p:ph idx="1"/>
            <p:extLst/>
          </p:nvPr>
        </p:nvGraphicFramePr>
        <p:xfrm>
          <a:off x="628650" y="3128963"/>
          <a:ext cx="7886700" cy="236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07382" y="5351473"/>
            <a:ext cx="3739753" cy="300082"/>
          </a:xfrm>
          <a:prstGeom prst="rect">
            <a:avLst/>
          </a:prstGeom>
          <a:noFill/>
        </p:spPr>
        <p:txBody>
          <a:bodyPr wrap="square" rtlCol="0">
            <a:spAutoFit/>
          </a:bodyPr>
          <a:lstStyle/>
          <a:p>
            <a:r>
              <a:rPr lang="en-US" sz="1350" dirty="0"/>
              <a:t>Figure 2. </a:t>
            </a:r>
            <a:r>
              <a:rPr lang="en-US" sz="1350" dirty="0"/>
              <a:t>m</a:t>
            </a:r>
            <a:r>
              <a:rPr lang="en-US" sz="1350" dirty="0"/>
              <a:t>ethodological triangulation</a:t>
            </a:r>
            <a:endParaRPr lang="en-US" sz="1350" dirty="0"/>
          </a:p>
        </p:txBody>
      </p:sp>
      <p:sp>
        <p:nvSpPr>
          <p:cNvPr id="6" name="Rectangle 5"/>
          <p:cNvSpPr/>
          <p:nvPr/>
        </p:nvSpPr>
        <p:spPr>
          <a:xfrm>
            <a:off x="644723" y="1942743"/>
            <a:ext cx="7949208" cy="1292662"/>
          </a:xfrm>
          <a:prstGeom prst="rect">
            <a:avLst/>
          </a:prstGeom>
        </p:spPr>
        <p:txBody>
          <a:bodyPr wrap="square">
            <a:spAutoFit/>
          </a:bodyPr>
          <a:lstStyle/>
          <a:p>
            <a:r>
              <a:rPr lang="en-US" sz="1950" dirty="0"/>
              <a:t>The study implemented the methodological triangulation because it facilitates uncovering conflicts or hidden themes in the data (</a:t>
            </a:r>
            <a:r>
              <a:rPr lang="en-US" sz="1950" dirty="0" err="1"/>
              <a:t>Jick</a:t>
            </a:r>
            <a:r>
              <a:rPr lang="en-US" sz="1950" dirty="0"/>
              <a:t>, 1979). The adopted methods that construct the triangulation are topic modeling, topic extraction, and textual analysis. </a:t>
            </a:r>
          </a:p>
        </p:txBody>
      </p:sp>
    </p:spTree>
    <p:extLst>
      <p:ext uri="{BB962C8B-B14F-4D97-AF65-F5344CB8AC3E}">
        <p14:creationId xmlns:p14="http://schemas.microsoft.com/office/powerpoint/2010/main" val="219271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457200" y="1158875"/>
            <a:ext cx="8033147" cy="3913189"/>
          </a:xfrm>
        </p:spPr>
        <p:txBody>
          <a:bodyPr/>
          <a:lstStyle/>
          <a:p>
            <a:pPr marL="0" indent="0">
              <a:buNone/>
            </a:pPr>
            <a:r>
              <a:rPr lang="en-US" dirty="0"/>
              <a:t>In the beginning of the analysis, to enhance the reliability of the data analysis, the two principal researchers respectively conducted qualitative text analysis to determine the </a:t>
            </a:r>
            <a:r>
              <a:rPr lang="en-US" dirty="0" smtClean="0"/>
              <a:t>five dominant </a:t>
            </a:r>
            <a:r>
              <a:rPr lang="en-US" dirty="0"/>
              <a:t>themes from the problems </a:t>
            </a:r>
            <a:r>
              <a:rPr lang="en-US" dirty="0" smtClean="0"/>
              <a:t>and solutions data.</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1160378"/>
              </p:ext>
            </p:extLst>
          </p:nvPr>
        </p:nvGraphicFramePr>
        <p:xfrm>
          <a:off x="533400" y="3540377"/>
          <a:ext cx="6925867" cy="2229558"/>
        </p:xfrm>
        <a:graphic>
          <a:graphicData uri="http://schemas.openxmlformats.org/drawingml/2006/table">
            <a:tbl>
              <a:tblPr firstRow="1" firstCol="1" bandRow="1">
                <a:tableStyleId>{C4B1156A-380E-4F78-BDF5-A606A8083BF9}</a:tableStyleId>
              </a:tblPr>
              <a:tblGrid>
                <a:gridCol w="3555803"/>
                <a:gridCol w="3370064"/>
              </a:tblGrid>
              <a:tr h="306607">
                <a:tc>
                  <a:txBody>
                    <a:bodyPr/>
                    <a:lstStyle/>
                    <a:p>
                      <a:pPr algn="just"/>
                      <a:r>
                        <a:rPr lang="en-US" sz="1500" b="1" kern="100" dirty="0" smtClean="0">
                          <a:effectLst/>
                          <a:latin typeface="+mn-lt"/>
                        </a:rPr>
                        <a:t>Researcher one</a:t>
                      </a:r>
                      <a:endParaRPr lang="en-US" sz="1500" b="1" kern="100" dirty="0">
                        <a:effectLst/>
                        <a:latin typeface="+mn-lt"/>
                      </a:endParaRPr>
                    </a:p>
                  </a:txBody>
                  <a:tcPr marL="51435" marR="51435" marT="0" marB="0"/>
                </a:tc>
                <a:tc>
                  <a:txBody>
                    <a:bodyPr/>
                    <a:lstStyle/>
                    <a:p>
                      <a:pPr algn="just"/>
                      <a:r>
                        <a:rPr lang="en-US" sz="1500" b="1" kern="100" dirty="0" smtClean="0">
                          <a:effectLst/>
                          <a:latin typeface="+mn-lt"/>
                        </a:rPr>
                        <a:t>Research two</a:t>
                      </a:r>
                      <a:endParaRPr lang="en-US" sz="1500" b="1" kern="100" dirty="0">
                        <a:effectLst/>
                        <a:latin typeface="+mn-lt"/>
                      </a:endParaRPr>
                    </a:p>
                  </a:txBody>
                  <a:tcPr marL="51435" marR="51435" marT="0" marB="0"/>
                </a:tc>
              </a:tr>
              <a:tr h="228600">
                <a:tc>
                  <a:txBody>
                    <a:bodyPr/>
                    <a:lstStyle/>
                    <a:p>
                      <a:pPr algn="just"/>
                      <a:r>
                        <a:rPr lang="en-US" sz="1500" b="0" kern="100" dirty="0" smtClean="0">
                          <a:effectLst/>
                          <a:latin typeface="+mn-lt"/>
                        </a:rPr>
                        <a:t>parking </a:t>
                      </a:r>
                      <a:r>
                        <a:rPr lang="en-US" sz="1500" b="0" kern="100" dirty="0">
                          <a:effectLst/>
                          <a:latin typeface="+mn-lt"/>
                        </a:rPr>
                        <a:t>issues</a:t>
                      </a:r>
                    </a:p>
                  </a:txBody>
                  <a:tcPr marL="51435" marR="51435" marT="0" marB="0"/>
                </a:tc>
                <a:tc>
                  <a:txBody>
                    <a:bodyPr/>
                    <a:lstStyle/>
                    <a:p>
                      <a:pPr marL="0" marR="0" algn="just">
                        <a:spcBef>
                          <a:spcPts val="0"/>
                        </a:spcBef>
                        <a:spcAft>
                          <a:spcPts val="0"/>
                        </a:spcAft>
                      </a:pPr>
                      <a:r>
                        <a:rPr lang="en-US" sz="1500" b="0" kern="100" dirty="0">
                          <a:effectLst/>
                          <a:latin typeface="+mn-lt"/>
                          <a:ea typeface="Times New Roman" charset="0"/>
                          <a:cs typeface="Times New Roman" charset="0"/>
                        </a:rPr>
                        <a:t>parking problems</a:t>
                      </a:r>
                      <a:endParaRPr lang="en-US" sz="1500" b="0" kern="100" dirty="0">
                        <a:effectLst/>
                        <a:latin typeface="+mn-lt"/>
                        <a:ea typeface="맑은 고딕" charset="-127"/>
                        <a:cs typeface="Times New Roman" charset="0"/>
                      </a:endParaRPr>
                    </a:p>
                  </a:txBody>
                  <a:tcPr marL="51435" marR="51435" marT="0" marB="0"/>
                </a:tc>
              </a:tr>
              <a:tr h="390287">
                <a:tc>
                  <a:txBody>
                    <a:bodyPr/>
                    <a:lstStyle/>
                    <a:p>
                      <a:pPr algn="just"/>
                      <a:r>
                        <a:rPr lang="en-US" sz="1500" b="0" kern="100" dirty="0" smtClean="0">
                          <a:effectLst/>
                          <a:latin typeface="+mn-lt"/>
                        </a:rPr>
                        <a:t>communications within </a:t>
                      </a:r>
                      <a:r>
                        <a:rPr lang="en-US" sz="1500" b="0" kern="100" dirty="0">
                          <a:effectLst/>
                          <a:latin typeface="+mn-lt"/>
                        </a:rPr>
                        <a:t>the city </a:t>
                      </a:r>
                    </a:p>
                  </a:txBody>
                  <a:tcPr marL="51435" marR="5143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b="0" kern="100" dirty="0" smtClean="0">
                          <a:effectLst/>
                          <a:latin typeface="+mn-lt"/>
                          <a:ea typeface="Times New Roman" charset="0"/>
                          <a:cs typeface="Times New Roman" charset="0"/>
                        </a:rPr>
                        <a:t>issues about municipal government</a:t>
                      </a:r>
                      <a:endParaRPr lang="en-US" sz="1500" b="0" kern="100" dirty="0" smtClean="0">
                        <a:effectLst/>
                        <a:latin typeface="+mn-lt"/>
                        <a:ea typeface="맑은 고딕" charset="-127"/>
                        <a:cs typeface="Times New Roman" charset="0"/>
                      </a:endParaRPr>
                    </a:p>
                  </a:txBody>
                  <a:tcPr marL="51435" marR="51435" marT="0" marB="0"/>
                </a:tc>
              </a:tr>
              <a:tr h="457200">
                <a:tc>
                  <a:txBody>
                    <a:bodyPr/>
                    <a:lstStyle/>
                    <a:p>
                      <a:pPr algn="just"/>
                      <a:r>
                        <a:rPr lang="en-US" sz="1500" b="0" kern="100" dirty="0">
                          <a:effectLst/>
                          <a:latin typeface="+mn-lt"/>
                        </a:rPr>
                        <a:t>homeless and poverty issues </a:t>
                      </a:r>
                    </a:p>
                  </a:txBody>
                  <a:tcPr marL="51435" marR="5143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b="0" kern="100" dirty="0" smtClean="0">
                          <a:effectLst/>
                          <a:latin typeface="+mn-lt"/>
                          <a:ea typeface="Times New Roman" charset="0"/>
                          <a:cs typeface="Times New Roman" charset="0"/>
                        </a:rPr>
                        <a:t>Square and downtown issues</a:t>
                      </a:r>
                      <a:endParaRPr lang="en-US" sz="1500" b="0" kern="100" dirty="0" smtClean="0">
                        <a:effectLst/>
                        <a:latin typeface="+mn-lt"/>
                        <a:ea typeface="맑은 고딕" charset="-127"/>
                        <a:cs typeface="Times New Roman" charset="0"/>
                      </a:endParaRPr>
                    </a:p>
                    <a:p>
                      <a:pPr marL="0" marR="0" algn="just">
                        <a:spcBef>
                          <a:spcPts val="0"/>
                        </a:spcBef>
                        <a:spcAft>
                          <a:spcPts val="0"/>
                        </a:spcAft>
                      </a:pPr>
                      <a:endParaRPr lang="en-US" sz="1500" b="0" kern="100" dirty="0">
                        <a:effectLst/>
                        <a:latin typeface="+mn-lt"/>
                        <a:ea typeface="맑은 고딕" charset="-127"/>
                        <a:cs typeface="Times New Roman" charset="0"/>
                      </a:endParaRPr>
                    </a:p>
                  </a:txBody>
                  <a:tcPr marL="51435" marR="51435" marT="0" marB="0"/>
                </a:tc>
              </a:tr>
              <a:tr h="389664">
                <a:tc>
                  <a:txBody>
                    <a:bodyPr/>
                    <a:lstStyle/>
                    <a:p>
                      <a:pPr algn="just"/>
                      <a:r>
                        <a:rPr lang="en-US" sz="1500" b="0" kern="100" dirty="0">
                          <a:effectLst/>
                          <a:latin typeface="+mn-lt"/>
                        </a:rPr>
                        <a:t>streets </a:t>
                      </a:r>
                      <a:r>
                        <a:rPr lang="en-US" sz="1500" b="0" kern="100" dirty="0" smtClean="0">
                          <a:effectLst/>
                          <a:latin typeface="+mn-lt"/>
                        </a:rPr>
                        <a:t>situations</a:t>
                      </a:r>
                      <a:r>
                        <a:rPr lang="en-US" sz="1500" b="0" kern="100" baseline="0" dirty="0" smtClean="0">
                          <a:effectLst/>
                          <a:latin typeface="+mn-lt"/>
                        </a:rPr>
                        <a:t> </a:t>
                      </a:r>
                      <a:r>
                        <a:rPr lang="en-US" sz="1500" b="0" kern="100" dirty="0" smtClean="0">
                          <a:effectLst/>
                          <a:latin typeface="+mn-lt"/>
                        </a:rPr>
                        <a:t>and</a:t>
                      </a:r>
                      <a:r>
                        <a:rPr lang="en-US" sz="1500" b="0" kern="100" baseline="0" dirty="0" smtClean="0">
                          <a:effectLst/>
                          <a:latin typeface="+mn-lt"/>
                        </a:rPr>
                        <a:t> </a:t>
                      </a:r>
                      <a:r>
                        <a:rPr lang="en-US" sz="1500" b="0" kern="100" dirty="0" smtClean="0">
                          <a:effectLst/>
                          <a:latin typeface="+mn-lt"/>
                        </a:rPr>
                        <a:t>public transportation </a:t>
                      </a:r>
                      <a:endParaRPr lang="en-US" sz="1500" b="0" kern="100" dirty="0">
                        <a:effectLst/>
                        <a:latin typeface="+mn-lt"/>
                      </a:endParaRPr>
                    </a:p>
                  </a:txBody>
                  <a:tcPr marL="51435" marR="5143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b="0" kern="100" dirty="0" smtClean="0">
                          <a:effectLst/>
                          <a:latin typeface="+mn-lt"/>
                          <a:ea typeface="Times New Roman" charset="0"/>
                          <a:cs typeface="Times New Roman" charset="0"/>
                        </a:rPr>
                        <a:t>city streets and roads issues</a:t>
                      </a:r>
                      <a:endParaRPr lang="en-US" sz="1500" b="0" kern="100" dirty="0" smtClean="0">
                        <a:effectLst/>
                        <a:latin typeface="+mn-lt"/>
                        <a:ea typeface="맑은 고딕" charset="-127"/>
                        <a:cs typeface="Times New Roman" charset="0"/>
                      </a:endParaRPr>
                    </a:p>
                  </a:txBody>
                  <a:tcPr marL="51435" marR="51435" marT="0" marB="0"/>
                </a:tc>
              </a:tr>
              <a:tr h="457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b="0" kern="100" dirty="0" smtClean="0">
                          <a:effectLst/>
                          <a:latin typeface="+mn-lt"/>
                        </a:rPr>
                        <a:t>pedestrian and cyclist </a:t>
                      </a:r>
                      <a:r>
                        <a:rPr lang="en-US" sz="1500" b="0" kern="100" dirty="0">
                          <a:effectLst/>
                          <a:latin typeface="+mn-lt"/>
                        </a:rPr>
                        <a:t>roads </a:t>
                      </a:r>
                      <a:r>
                        <a:rPr lang="en-US" sz="1500" b="0" kern="100" dirty="0" smtClean="0">
                          <a:effectLst/>
                          <a:latin typeface="+mn-lt"/>
                          <a:ea typeface="Times New Roman" charset="0"/>
                          <a:cs typeface="Times New Roman" charset="0"/>
                        </a:rPr>
                        <a:t>issues </a:t>
                      </a:r>
                      <a:endParaRPr lang="en-US" sz="1500" b="0" kern="100" dirty="0" smtClean="0">
                        <a:effectLst/>
                        <a:latin typeface="+mn-lt"/>
                        <a:ea typeface="맑은 고딕" charset="-127"/>
                        <a:cs typeface="Times New Roman" charset="0"/>
                      </a:endParaRPr>
                    </a:p>
                    <a:p>
                      <a:pPr algn="just"/>
                      <a:endParaRPr lang="en-US" sz="1500" b="0" kern="100" dirty="0">
                        <a:effectLst/>
                        <a:latin typeface="+mn-lt"/>
                      </a:endParaRPr>
                    </a:p>
                  </a:txBody>
                  <a:tcPr marL="51435" marR="5143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b="0" kern="100" dirty="0" smtClean="0">
                          <a:effectLst/>
                          <a:latin typeface="+mn-lt"/>
                          <a:ea typeface="Times New Roman" charset="0"/>
                          <a:cs typeface="Times New Roman" charset="0"/>
                        </a:rPr>
                        <a:t>pedestrians issues </a:t>
                      </a:r>
                      <a:endParaRPr lang="en-US" sz="1500" b="0" kern="100" dirty="0" smtClean="0">
                        <a:effectLst/>
                        <a:latin typeface="+mn-lt"/>
                        <a:ea typeface="맑은 고딕" charset="-127"/>
                        <a:cs typeface="Times New Roman" charset="0"/>
                      </a:endParaRPr>
                    </a:p>
                    <a:p>
                      <a:pPr marL="0" marR="0" algn="just">
                        <a:spcBef>
                          <a:spcPts val="0"/>
                        </a:spcBef>
                        <a:spcAft>
                          <a:spcPts val="0"/>
                        </a:spcAft>
                      </a:pPr>
                      <a:endParaRPr lang="en-US" sz="1500" b="0" kern="100" dirty="0">
                        <a:effectLst/>
                        <a:latin typeface="+mn-lt"/>
                        <a:ea typeface="맑은 고딕" charset="-127"/>
                        <a:cs typeface="Times New Roman" charset="0"/>
                      </a:endParaRPr>
                    </a:p>
                  </a:txBody>
                  <a:tcPr marL="51435" marR="51435" marT="0" marB="0"/>
                </a:tc>
              </a:tr>
            </a:tbl>
          </a:graphicData>
        </a:graphic>
      </p:graphicFrame>
      <p:sp>
        <p:nvSpPr>
          <p:cNvPr id="5" name="Rectangle 4"/>
          <p:cNvSpPr/>
          <p:nvPr/>
        </p:nvSpPr>
        <p:spPr>
          <a:xfrm>
            <a:off x="457200" y="5791200"/>
            <a:ext cx="4498778" cy="300082"/>
          </a:xfrm>
          <a:prstGeom prst="rect">
            <a:avLst/>
          </a:prstGeom>
        </p:spPr>
        <p:txBody>
          <a:bodyPr wrap="square">
            <a:spAutoFit/>
          </a:bodyPr>
          <a:lstStyle/>
          <a:p>
            <a:pPr algn="just"/>
            <a:r>
              <a:rPr lang="en-US" sz="1350" dirty="0"/>
              <a:t>Table </a:t>
            </a:r>
            <a:r>
              <a:rPr lang="en-US" altLang="ko-KR" sz="1350" dirty="0"/>
              <a:t>1</a:t>
            </a:r>
            <a:r>
              <a:rPr lang="en-US" sz="1350" kern="100" dirty="0"/>
              <a:t>. The identified  </a:t>
            </a:r>
            <a:r>
              <a:rPr lang="en-US" sz="1350" kern="100" dirty="0"/>
              <a:t>key </a:t>
            </a:r>
            <a:r>
              <a:rPr lang="en-US" sz="1350" kern="100" dirty="0"/>
              <a:t>problems by the two researchers  </a:t>
            </a:r>
            <a:endParaRPr lang="en-US" sz="1350" kern="100" dirty="0"/>
          </a:p>
        </p:txBody>
      </p:sp>
    </p:spTree>
    <p:extLst>
      <p:ext uri="{BB962C8B-B14F-4D97-AF65-F5344CB8AC3E}">
        <p14:creationId xmlns:p14="http://schemas.microsoft.com/office/powerpoint/2010/main" val="1828201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p:cNvPicPr>
          <p:nvPr>
            <p:ph idx="1"/>
          </p:nvPr>
        </p:nvPicPr>
        <p:blipFill>
          <a:blip r:embed="rId2"/>
          <a:stretch>
            <a:fillRect/>
          </a:stretch>
        </p:blipFill>
        <p:spPr>
          <a:xfrm>
            <a:off x="4997648" y="1362790"/>
            <a:ext cx="3517702" cy="3352085"/>
          </a:xfrm>
          <a:prstGeom prst="rect">
            <a:avLst/>
          </a:prstGeom>
        </p:spPr>
      </p:pic>
      <p:pic>
        <p:nvPicPr>
          <p:cNvPr id="9" name="Picture 8"/>
          <p:cNvPicPr/>
          <p:nvPr/>
        </p:nvPicPr>
        <p:blipFill>
          <a:blip r:embed="rId3"/>
          <a:stretch>
            <a:fillRect/>
          </a:stretch>
        </p:blipFill>
        <p:spPr>
          <a:xfrm>
            <a:off x="628649" y="1362790"/>
            <a:ext cx="3561161" cy="3352085"/>
          </a:xfrm>
          <a:prstGeom prst="rect">
            <a:avLst/>
          </a:prstGeom>
        </p:spPr>
      </p:pic>
      <p:sp>
        <p:nvSpPr>
          <p:cNvPr id="10" name="Rectangle 9"/>
          <p:cNvSpPr/>
          <p:nvPr/>
        </p:nvSpPr>
        <p:spPr>
          <a:xfrm>
            <a:off x="243228" y="4601089"/>
            <a:ext cx="3684470" cy="507831"/>
          </a:xfrm>
          <a:prstGeom prst="rect">
            <a:avLst/>
          </a:prstGeom>
        </p:spPr>
        <p:txBody>
          <a:bodyPr wrap="none">
            <a:spAutoFit/>
          </a:bodyPr>
          <a:lstStyle/>
          <a:p>
            <a:pPr indent="342900">
              <a:lnSpc>
                <a:spcPct val="200000"/>
              </a:lnSpc>
            </a:pPr>
            <a:r>
              <a:rPr lang="en-US" sz="1350" dirty="0">
                <a:solidFill>
                  <a:srgbClr val="000000"/>
                </a:solidFill>
                <a:ea typeface="Times New Roman" charset="0"/>
                <a:cs typeface="Calibri" charset="0"/>
              </a:rPr>
              <a:t>Figure </a:t>
            </a:r>
            <a:r>
              <a:rPr lang="en-US" altLang="ko-KR" sz="1350" dirty="0">
                <a:solidFill>
                  <a:srgbClr val="000000"/>
                </a:solidFill>
                <a:ea typeface="Times New Roman" charset="0"/>
                <a:cs typeface="Calibri" charset="0"/>
              </a:rPr>
              <a:t>3</a:t>
            </a:r>
            <a:r>
              <a:rPr lang="en-US" sz="1350" dirty="0">
                <a:solidFill>
                  <a:srgbClr val="000000"/>
                </a:solidFill>
                <a:ea typeface="Times New Roman" charset="0"/>
                <a:cs typeface="Calibri" charset="0"/>
              </a:rPr>
              <a:t>. </a:t>
            </a:r>
            <a:r>
              <a:rPr lang="en-US" sz="1350" dirty="0">
                <a:solidFill>
                  <a:srgbClr val="000000"/>
                </a:solidFill>
                <a:ea typeface="Times New Roman" charset="0"/>
                <a:cs typeface="Calibri" charset="0"/>
              </a:rPr>
              <a:t>the word cloud of the problem data</a:t>
            </a:r>
            <a:endParaRPr lang="en-US" sz="1350" dirty="0"/>
          </a:p>
        </p:txBody>
      </p:sp>
      <p:pic>
        <p:nvPicPr>
          <p:cNvPr id="11" name="Content Placeholder 7"/>
          <p:cNvPicPr>
            <a:picLocks/>
          </p:cNvPicPr>
          <p:nvPr/>
        </p:nvPicPr>
        <p:blipFill>
          <a:blip r:embed="rId2"/>
          <a:stretch>
            <a:fillRect/>
          </a:stretch>
        </p:blipFill>
        <p:spPr>
          <a:xfrm>
            <a:off x="4997649" y="1362790"/>
            <a:ext cx="3517702" cy="3352085"/>
          </a:xfrm>
          <a:prstGeom prst="rect">
            <a:avLst/>
          </a:prstGeom>
        </p:spPr>
      </p:pic>
      <p:sp>
        <p:nvSpPr>
          <p:cNvPr id="12" name="Rectangle 11"/>
          <p:cNvSpPr/>
          <p:nvPr/>
        </p:nvSpPr>
        <p:spPr>
          <a:xfrm>
            <a:off x="4582034" y="4601089"/>
            <a:ext cx="3658374" cy="507831"/>
          </a:xfrm>
          <a:prstGeom prst="rect">
            <a:avLst/>
          </a:prstGeom>
        </p:spPr>
        <p:txBody>
          <a:bodyPr wrap="none">
            <a:spAutoFit/>
          </a:bodyPr>
          <a:lstStyle/>
          <a:p>
            <a:pPr indent="342900">
              <a:lnSpc>
                <a:spcPct val="200000"/>
              </a:lnSpc>
            </a:pPr>
            <a:r>
              <a:rPr lang="en-US" sz="1350" dirty="0">
                <a:solidFill>
                  <a:srgbClr val="000000"/>
                </a:solidFill>
                <a:ea typeface="Times New Roman" charset="0"/>
                <a:cs typeface="Calibri" charset="0"/>
              </a:rPr>
              <a:t>Figure </a:t>
            </a:r>
            <a:r>
              <a:rPr lang="en-US" altLang="ko-KR" sz="1350" dirty="0">
                <a:solidFill>
                  <a:srgbClr val="000000"/>
                </a:solidFill>
                <a:ea typeface="Times New Roman" charset="0"/>
                <a:cs typeface="Calibri" charset="0"/>
              </a:rPr>
              <a:t>4</a:t>
            </a:r>
            <a:r>
              <a:rPr lang="en-US" sz="1350" dirty="0">
                <a:solidFill>
                  <a:srgbClr val="000000"/>
                </a:solidFill>
                <a:ea typeface="Times New Roman" charset="0"/>
                <a:cs typeface="Calibri" charset="0"/>
              </a:rPr>
              <a:t>. </a:t>
            </a:r>
            <a:r>
              <a:rPr lang="en-US" sz="1350" dirty="0">
                <a:solidFill>
                  <a:srgbClr val="000000"/>
                </a:solidFill>
                <a:ea typeface="Times New Roman" charset="0"/>
                <a:cs typeface="Calibri" charset="0"/>
              </a:rPr>
              <a:t>the word cloud of the solution data</a:t>
            </a:r>
            <a:endParaRPr lang="en-US" sz="1350" dirty="0"/>
          </a:p>
        </p:txBody>
      </p:sp>
    </p:spTree>
    <p:extLst>
      <p:ext uri="{BB962C8B-B14F-4D97-AF65-F5344CB8AC3E}">
        <p14:creationId xmlns:p14="http://schemas.microsoft.com/office/powerpoint/2010/main" val="389715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11995"/>
          </a:xfrm>
        </p:spPr>
        <p:txBody>
          <a:bodyPr>
            <a:normAutofit fontScale="90000"/>
          </a:bodyPr>
          <a:lstStyle/>
          <a:p>
            <a:r>
              <a:rPr lang="en-US" sz="2400" dirty="0"/>
              <a:t>Table </a:t>
            </a:r>
            <a:r>
              <a:rPr lang="en-US" altLang="ko-KR" sz="2400" dirty="0"/>
              <a:t>2 </a:t>
            </a:r>
            <a:r>
              <a:rPr lang="en-US" altLang="ko-KR" sz="2400" dirty="0"/>
              <a:t>.</a:t>
            </a:r>
            <a:r>
              <a:rPr lang="ko-KR" altLang="en-US" sz="2400" dirty="0"/>
              <a:t> </a:t>
            </a:r>
            <a:r>
              <a:rPr lang="en-US" sz="2700" dirty="0"/>
              <a:t>Comparison </a:t>
            </a:r>
            <a:r>
              <a:rPr lang="en-US" sz="2700" dirty="0"/>
              <a:t>topics between problems and </a:t>
            </a:r>
            <a:r>
              <a:rPr lang="en-US" sz="2700" dirty="0"/>
              <a:t>solutions through topic modeling</a:t>
            </a:r>
            <a:endParaRPr lang="en-US" sz="2700" dirty="0"/>
          </a:p>
        </p:txBody>
      </p:sp>
      <p:graphicFrame>
        <p:nvGraphicFramePr>
          <p:cNvPr id="4" name="Content Placeholder 3"/>
          <p:cNvGraphicFramePr>
            <a:graphicFrameLocks noGrp="1"/>
          </p:cNvGraphicFramePr>
          <p:nvPr>
            <p:ph idx="1"/>
            <p:extLst/>
          </p:nvPr>
        </p:nvGraphicFramePr>
        <p:xfrm>
          <a:off x="692944" y="8401051"/>
          <a:ext cx="7758115" cy="2847882"/>
        </p:xfrm>
        <a:graphic>
          <a:graphicData uri="http://schemas.openxmlformats.org/drawingml/2006/table">
            <a:tbl>
              <a:tblPr firstRow="1" firstCol="1" bandRow="1">
                <a:tableStyleId>{5C22544A-7EE6-4342-B048-85BDC9FD1C3A}</a:tableStyleId>
              </a:tblPr>
              <a:tblGrid>
                <a:gridCol w="1168004"/>
                <a:gridCol w="957263"/>
                <a:gridCol w="1335885"/>
                <a:gridCol w="814388"/>
                <a:gridCol w="953692"/>
                <a:gridCol w="2528883"/>
              </a:tblGrid>
              <a:tr h="1354362">
                <a:tc>
                  <a:txBody>
                    <a:bodyPr/>
                    <a:lstStyle/>
                    <a:p>
                      <a:pPr algn="just"/>
                      <a:r>
                        <a:rPr lang="en-US" sz="1400" kern="100" dirty="0">
                          <a:effectLst/>
                        </a:rPr>
                        <a:t>Public system,</a:t>
                      </a:r>
                    </a:p>
                    <a:p>
                      <a:pPr algn="just"/>
                      <a:r>
                        <a:rPr lang="en-US" sz="1400" kern="100" dirty="0">
                          <a:effectLst/>
                        </a:rPr>
                        <a:t>resources, business in square</a:t>
                      </a:r>
                      <a:endParaRPr lang="en-US" sz="1400" kern="100" dirty="0">
                        <a:effectLst/>
                        <a:latin typeface="Calibri" charset="0"/>
                      </a:endParaRPr>
                    </a:p>
                  </a:txBody>
                  <a:tcPr marL="51081" marR="51081" marT="0" marB="0"/>
                </a:tc>
                <a:tc>
                  <a:txBody>
                    <a:bodyPr/>
                    <a:lstStyle/>
                    <a:p>
                      <a:pPr algn="just"/>
                      <a:r>
                        <a:rPr lang="en-US" sz="1400" kern="100" dirty="0">
                          <a:effectLst/>
                        </a:rPr>
                        <a:t>5.33 </a:t>
                      </a:r>
                      <a:endParaRPr lang="en-US" sz="1400" kern="100" dirty="0">
                        <a:effectLst/>
                        <a:latin typeface="Calibri" charset="0"/>
                      </a:endParaRPr>
                    </a:p>
                  </a:txBody>
                  <a:tcPr marL="51081" marR="51081" marT="0" marB="0"/>
                </a:tc>
                <a:tc>
                  <a:txBody>
                    <a:bodyPr/>
                    <a:lstStyle/>
                    <a:p>
                      <a:pPr algn="just"/>
                      <a:r>
                        <a:rPr lang="en-US" sz="1400" kern="100">
                          <a:effectLst/>
                        </a:rPr>
                        <a:t>denton  square  resources  public  locust  dogs  customer  bond  business  system  </a:t>
                      </a:r>
                      <a:endParaRPr lang="en-US" sz="1400" kern="100">
                        <a:effectLst/>
                        <a:latin typeface="Calibri" charset="0"/>
                      </a:endParaRPr>
                    </a:p>
                  </a:txBody>
                  <a:tcPr marL="51081" marR="51081" marT="0" marB="0"/>
                </a:tc>
                <a:tc>
                  <a:txBody>
                    <a:bodyPr/>
                    <a:lstStyle/>
                    <a:p>
                      <a:pPr algn="just"/>
                      <a:r>
                        <a:rPr lang="en-US" sz="1400" kern="100">
                          <a:effectLst/>
                        </a:rPr>
                        <a:t>facilitate workshops, track</a:t>
                      </a:r>
                    </a:p>
                    <a:p>
                      <a:pPr algn="just"/>
                      <a:r>
                        <a:rPr lang="en-US" sz="1400" kern="100">
                          <a:effectLst/>
                        </a:rPr>
                        <a:t> record with software</a:t>
                      </a:r>
                      <a:endParaRPr lang="en-US" sz="1400" kern="100">
                        <a:effectLst/>
                        <a:latin typeface="Calibri" charset="0"/>
                      </a:endParaRPr>
                    </a:p>
                  </a:txBody>
                  <a:tcPr marL="51081" marR="51081" marT="0" marB="0"/>
                </a:tc>
                <a:tc>
                  <a:txBody>
                    <a:bodyPr/>
                    <a:lstStyle/>
                    <a:p>
                      <a:pPr algn="just"/>
                      <a:r>
                        <a:rPr lang="en-US" sz="1400" kern="100">
                          <a:effectLst/>
                        </a:rPr>
                        <a:t>3.10 </a:t>
                      </a:r>
                      <a:endParaRPr lang="en-US" sz="1400" kern="100">
                        <a:effectLst/>
                        <a:latin typeface="Calibri" charset="0"/>
                      </a:endParaRPr>
                    </a:p>
                  </a:txBody>
                  <a:tcPr marL="51081" marR="51081" marT="0" marB="0"/>
                </a:tc>
                <a:tc>
                  <a:txBody>
                    <a:bodyPr/>
                    <a:lstStyle/>
                    <a:p>
                      <a:pPr algn="just"/>
                      <a:r>
                        <a:rPr lang="en-US" sz="1400" kern="100">
                          <a:effectLst/>
                        </a:rPr>
                        <a:t>bus  repair  barricades  wear  workshops  software  track  defined  facilitate  ban  </a:t>
                      </a:r>
                      <a:endParaRPr lang="en-US" sz="1400" kern="100">
                        <a:effectLst/>
                        <a:latin typeface="Calibri" charset="0"/>
                      </a:endParaRPr>
                    </a:p>
                  </a:txBody>
                  <a:tcPr marL="51081" marR="51081" marT="0" marB="0"/>
                </a:tc>
              </a:tr>
              <a:tr h="1354362">
                <a:tc>
                  <a:txBody>
                    <a:bodyPr/>
                    <a:lstStyle/>
                    <a:p>
                      <a:pPr algn="just"/>
                      <a:r>
                        <a:rPr lang="en-US" sz="1400" kern="100">
                          <a:effectLst/>
                        </a:rPr>
                        <a:t>Parking, motorists and cyclists</a:t>
                      </a:r>
                      <a:endParaRPr lang="en-US" sz="1400" kern="100">
                        <a:effectLst/>
                        <a:latin typeface="Calibri" charset="0"/>
                      </a:endParaRPr>
                    </a:p>
                  </a:txBody>
                  <a:tcPr marL="51081" marR="51081" marT="0" marB="0"/>
                </a:tc>
                <a:tc>
                  <a:txBody>
                    <a:bodyPr/>
                    <a:lstStyle/>
                    <a:p>
                      <a:pPr algn="just"/>
                      <a:r>
                        <a:rPr lang="en-US" sz="1400" kern="100">
                          <a:effectLst/>
                        </a:rPr>
                        <a:t>4.00 </a:t>
                      </a:r>
                      <a:endParaRPr lang="en-US" sz="1400" kern="100">
                        <a:effectLst/>
                        <a:latin typeface="Calibri" charset="0"/>
                      </a:endParaRPr>
                    </a:p>
                  </a:txBody>
                  <a:tcPr marL="51081" marR="51081" marT="0" marB="0"/>
                </a:tc>
                <a:tc>
                  <a:txBody>
                    <a:bodyPr/>
                    <a:lstStyle/>
                    <a:p>
                      <a:pPr algn="just"/>
                      <a:r>
                        <a:rPr lang="en-US" sz="1400" kern="100" dirty="0">
                          <a:effectLst/>
                        </a:rPr>
                        <a:t>parking  cyclists  save  motorists  enforcement  </a:t>
                      </a:r>
                      <a:r>
                        <a:rPr lang="en-US" sz="1400" kern="100" dirty="0" err="1">
                          <a:effectLst/>
                        </a:rPr>
                        <a:t>arlington</a:t>
                      </a:r>
                      <a:r>
                        <a:rPr lang="en-US" sz="1400" kern="100" dirty="0">
                          <a:effectLst/>
                        </a:rPr>
                        <a:t>  attacks  records  control  interested  </a:t>
                      </a:r>
                      <a:endParaRPr lang="en-US" sz="1400" kern="100" dirty="0">
                        <a:effectLst/>
                        <a:latin typeface="Calibri" charset="0"/>
                      </a:endParaRPr>
                    </a:p>
                  </a:txBody>
                  <a:tcPr marL="51081" marR="51081" marT="0" marB="0"/>
                </a:tc>
                <a:tc>
                  <a:txBody>
                    <a:bodyPr/>
                    <a:lstStyle/>
                    <a:p>
                      <a:pPr algn="just"/>
                      <a:r>
                        <a:rPr lang="en-US" sz="1400" kern="100">
                          <a:effectLst/>
                        </a:rPr>
                        <a:t>public projects, existing road</a:t>
                      </a:r>
                      <a:endParaRPr lang="en-US" sz="1400" kern="100">
                        <a:effectLst/>
                        <a:latin typeface="Calibri" charset="0"/>
                      </a:endParaRPr>
                    </a:p>
                  </a:txBody>
                  <a:tcPr marL="51081" marR="51081" marT="0" marB="0"/>
                </a:tc>
                <a:tc>
                  <a:txBody>
                    <a:bodyPr/>
                    <a:lstStyle/>
                    <a:p>
                      <a:pPr algn="just"/>
                      <a:r>
                        <a:rPr lang="en-US" sz="1400" kern="100">
                          <a:effectLst/>
                        </a:rPr>
                        <a:t>2.84 </a:t>
                      </a:r>
                      <a:endParaRPr lang="en-US" sz="1400" kern="100">
                        <a:effectLst/>
                        <a:latin typeface="Calibri" charset="0"/>
                      </a:endParaRPr>
                    </a:p>
                  </a:txBody>
                  <a:tcPr marL="51081" marR="51081" marT="0" marB="0"/>
                </a:tc>
                <a:tc>
                  <a:txBody>
                    <a:bodyPr/>
                    <a:lstStyle/>
                    <a:p>
                      <a:pPr algn="just"/>
                      <a:r>
                        <a:rPr lang="en-US" sz="1400" kern="100" dirty="0">
                          <a:effectLst/>
                        </a:rPr>
                        <a:t>short  projects  road  services  community  public  serve  existing  intersection  lights  </a:t>
                      </a:r>
                      <a:endParaRPr lang="en-US" sz="1400" kern="100" dirty="0">
                        <a:effectLst/>
                        <a:latin typeface="Calibri" charset="0"/>
                      </a:endParaRPr>
                    </a:p>
                  </a:txBody>
                  <a:tcPr marL="51081" marR="51081" marT="0" marB="0"/>
                </a:tc>
              </a:tr>
            </a:tbl>
          </a:graphicData>
        </a:graphic>
      </p:graphicFrame>
      <p:graphicFrame>
        <p:nvGraphicFramePr>
          <p:cNvPr id="5" name="Table 4"/>
          <p:cNvGraphicFramePr>
            <a:graphicFrameLocks noGrp="1"/>
          </p:cNvGraphicFramePr>
          <p:nvPr>
            <p:extLst/>
          </p:nvPr>
        </p:nvGraphicFramePr>
        <p:xfrm>
          <a:off x="482204" y="1939529"/>
          <a:ext cx="8122445" cy="3970275"/>
        </p:xfrm>
        <a:graphic>
          <a:graphicData uri="http://schemas.openxmlformats.org/drawingml/2006/table">
            <a:tbl>
              <a:tblPr firstRow="1" firstCol="1" bandRow="1">
                <a:tableStyleId>{72833802-FEF1-4C79-8D5D-14CF1EAF98D9}</a:tableStyleId>
              </a:tblPr>
              <a:tblGrid>
                <a:gridCol w="1360884"/>
                <a:gridCol w="942975"/>
                <a:gridCol w="1403747"/>
                <a:gridCol w="867965"/>
                <a:gridCol w="985838"/>
                <a:gridCol w="2561036"/>
              </a:tblGrid>
              <a:tr h="220843">
                <a:tc rowSpan="2">
                  <a:txBody>
                    <a:bodyPr/>
                    <a:lstStyle/>
                    <a:p>
                      <a:pPr marL="0" marR="0" algn="just">
                        <a:spcBef>
                          <a:spcPts val="0"/>
                        </a:spcBef>
                        <a:spcAft>
                          <a:spcPts val="0"/>
                        </a:spcAft>
                      </a:pPr>
                      <a:r>
                        <a:rPr lang="en-US" sz="1400" kern="100" dirty="0">
                          <a:effectLst/>
                        </a:rPr>
                        <a:t>Themes</a:t>
                      </a:r>
                      <a:endParaRPr lang="en-US" sz="1400" kern="100" dirty="0">
                        <a:effectLst/>
                        <a:latin typeface="Calibri" charset="0"/>
                        <a:ea typeface="맑은 고딕" charset="-127"/>
                        <a:cs typeface="Times New Roman" charset="0"/>
                      </a:endParaRPr>
                    </a:p>
                  </a:txBody>
                  <a:tcPr marL="51081" marR="51081" marT="0" marB="0"/>
                </a:tc>
                <a:tc gridSpan="2">
                  <a:txBody>
                    <a:bodyPr/>
                    <a:lstStyle/>
                    <a:p>
                      <a:pPr marL="0" marR="0" algn="just">
                        <a:spcBef>
                          <a:spcPts val="0"/>
                        </a:spcBef>
                        <a:spcAft>
                          <a:spcPts val="0"/>
                        </a:spcAft>
                      </a:pPr>
                      <a:r>
                        <a:rPr lang="en-US" sz="1400" kern="100" dirty="0">
                          <a:effectLst/>
                        </a:rPr>
                        <a:t>the identified key problems</a:t>
                      </a:r>
                      <a:endParaRPr lang="en-US" sz="1400" kern="100" dirty="0">
                        <a:effectLst/>
                        <a:latin typeface="Calibri" charset="0"/>
                        <a:ea typeface="맑은 고딕" charset="-127"/>
                        <a:cs typeface="Times New Roman" charset="0"/>
                      </a:endParaRPr>
                    </a:p>
                  </a:txBody>
                  <a:tcPr marL="51081" marR="51081" marT="0" marB="0"/>
                </a:tc>
                <a:tc hMerge="1">
                  <a:txBody>
                    <a:bodyPr/>
                    <a:lstStyle/>
                    <a:p>
                      <a:endParaRPr lang="en-US"/>
                    </a:p>
                  </a:txBody>
                  <a:tcPr/>
                </a:tc>
                <a:tc rowSpan="2">
                  <a:txBody>
                    <a:bodyPr/>
                    <a:lstStyle/>
                    <a:p>
                      <a:pPr algn="just"/>
                      <a:r>
                        <a:rPr lang="en-US" sz="1400" kern="100" dirty="0">
                          <a:effectLst/>
                        </a:rPr>
                        <a:t>Themes</a:t>
                      </a:r>
                      <a:endParaRPr lang="en-US" sz="1400" kern="100" dirty="0">
                        <a:effectLst/>
                        <a:latin typeface="Calibri" charset="0"/>
                      </a:endParaRPr>
                    </a:p>
                  </a:txBody>
                  <a:tcPr marL="51081" marR="51081" marT="0" marB="0"/>
                </a:tc>
                <a:tc gridSpan="2">
                  <a:txBody>
                    <a:bodyPr/>
                    <a:lstStyle/>
                    <a:p>
                      <a:pPr algn="just"/>
                      <a:r>
                        <a:rPr lang="en-US" sz="1400" kern="100">
                          <a:effectLst/>
                        </a:rPr>
                        <a:t>the identified suggested solutions</a:t>
                      </a:r>
                      <a:endParaRPr lang="en-US" sz="1400" kern="100">
                        <a:effectLst/>
                        <a:latin typeface="Calibri" charset="0"/>
                      </a:endParaRPr>
                    </a:p>
                  </a:txBody>
                  <a:tcPr marL="51081" marR="51081" marT="0" marB="0"/>
                </a:tc>
                <a:tc hMerge="1">
                  <a:txBody>
                    <a:bodyPr/>
                    <a:lstStyle/>
                    <a:p>
                      <a:endParaRPr lang="en-US"/>
                    </a:p>
                  </a:txBody>
                  <a:tcPr/>
                </a:tc>
              </a:tr>
              <a:tr h="335672">
                <a:tc vMerge="1">
                  <a:txBody>
                    <a:bodyPr/>
                    <a:lstStyle/>
                    <a:p>
                      <a:endParaRPr lang="en-US"/>
                    </a:p>
                  </a:txBody>
                  <a:tcPr/>
                </a:tc>
                <a:tc>
                  <a:txBody>
                    <a:bodyPr/>
                    <a:lstStyle/>
                    <a:p>
                      <a:pPr algn="just"/>
                      <a:r>
                        <a:rPr lang="en-US" sz="1400" kern="100" dirty="0">
                          <a:effectLst/>
                        </a:rPr>
                        <a:t>Importance</a:t>
                      </a:r>
                      <a:endParaRPr lang="en-US" sz="1400" kern="100" dirty="0">
                        <a:effectLst/>
                        <a:latin typeface="Calibri" charset="0"/>
                      </a:endParaRPr>
                    </a:p>
                  </a:txBody>
                  <a:tcPr marL="51081" marR="51081" marT="0" marB="0"/>
                </a:tc>
                <a:tc>
                  <a:txBody>
                    <a:bodyPr/>
                    <a:lstStyle/>
                    <a:p>
                      <a:pPr algn="just"/>
                      <a:r>
                        <a:rPr lang="en-US" sz="1400" kern="100" dirty="0">
                          <a:effectLst/>
                        </a:rPr>
                        <a:t>Words</a:t>
                      </a:r>
                      <a:endParaRPr lang="en-US" sz="1400" kern="100" dirty="0">
                        <a:effectLst/>
                        <a:latin typeface="Calibri" charset="0"/>
                      </a:endParaRPr>
                    </a:p>
                  </a:txBody>
                  <a:tcPr marL="51081" marR="51081" marT="0" marB="0"/>
                </a:tc>
                <a:tc vMerge="1">
                  <a:txBody>
                    <a:bodyPr/>
                    <a:lstStyle/>
                    <a:p>
                      <a:endParaRPr lang="en-US"/>
                    </a:p>
                  </a:txBody>
                  <a:tcPr/>
                </a:tc>
                <a:tc>
                  <a:txBody>
                    <a:bodyPr/>
                    <a:lstStyle/>
                    <a:p>
                      <a:pPr algn="just"/>
                      <a:r>
                        <a:rPr lang="en-US" sz="1400" kern="100" dirty="0">
                          <a:effectLst/>
                        </a:rPr>
                        <a:t>Importance</a:t>
                      </a:r>
                      <a:endParaRPr lang="en-US" sz="1400" kern="100" dirty="0">
                        <a:effectLst/>
                        <a:latin typeface="Calibri" charset="0"/>
                      </a:endParaRPr>
                    </a:p>
                  </a:txBody>
                  <a:tcPr marL="51081" marR="51081" marT="0" marB="0"/>
                </a:tc>
                <a:tc>
                  <a:txBody>
                    <a:bodyPr/>
                    <a:lstStyle/>
                    <a:p>
                      <a:pPr algn="just"/>
                      <a:r>
                        <a:rPr lang="en-US" sz="1400" kern="100">
                          <a:effectLst/>
                        </a:rPr>
                        <a:t>Words</a:t>
                      </a:r>
                      <a:endParaRPr lang="en-US" sz="1400" kern="100">
                        <a:effectLst/>
                        <a:latin typeface="Calibri" charset="0"/>
                      </a:endParaRPr>
                    </a:p>
                  </a:txBody>
                  <a:tcPr marL="51081" marR="51081" marT="0" marB="0"/>
                </a:tc>
              </a:tr>
              <a:tr h="1028700">
                <a:tc>
                  <a:txBody>
                    <a:bodyPr/>
                    <a:lstStyle/>
                    <a:p>
                      <a:pPr algn="just"/>
                      <a:r>
                        <a:rPr lang="en-US" sz="1400" kern="100" dirty="0" smtClean="0">
                          <a:effectLst/>
                        </a:rPr>
                        <a:t>parking</a:t>
                      </a:r>
                      <a:r>
                        <a:rPr lang="ko-KR" altLang="en-US" sz="1400" kern="100" dirty="0" smtClean="0">
                          <a:effectLst/>
                        </a:rPr>
                        <a:t> </a:t>
                      </a:r>
                      <a:r>
                        <a:rPr lang="en-US" sz="1400" kern="100" dirty="0" smtClean="0">
                          <a:effectLst/>
                        </a:rPr>
                        <a:t>in Square</a:t>
                      </a:r>
                    </a:p>
                    <a:p>
                      <a:pPr algn="just"/>
                      <a:r>
                        <a:rPr lang="en-US" altLang="ko-KR" sz="1400" dirty="0" smtClean="0"/>
                        <a:t>city system</a:t>
                      </a:r>
                      <a:endParaRPr lang="en-US" sz="1400" kern="100" dirty="0">
                        <a:effectLst/>
                        <a:latin typeface="Calibri" charset="0"/>
                      </a:endParaRPr>
                    </a:p>
                  </a:txBody>
                  <a:tcPr marL="51081" marR="51081" marT="0" marB="0"/>
                </a:tc>
                <a:tc>
                  <a:txBody>
                    <a:bodyPr/>
                    <a:lstStyle/>
                    <a:p>
                      <a:pPr algn="just"/>
                      <a:r>
                        <a:rPr lang="en-US" sz="1400" kern="100" dirty="0">
                          <a:effectLst/>
                        </a:rPr>
                        <a:t>10.47 </a:t>
                      </a:r>
                      <a:endParaRPr lang="en-US" sz="1400" kern="100" dirty="0">
                        <a:effectLst/>
                        <a:latin typeface="Calibri" charset="0"/>
                      </a:endParaRPr>
                    </a:p>
                  </a:txBody>
                  <a:tcPr marL="51081" marR="51081" marT="0" marB="0"/>
                </a:tc>
                <a:tc>
                  <a:txBody>
                    <a:bodyPr/>
                    <a:lstStyle/>
                    <a:p>
                      <a:pPr algn="just"/>
                      <a:r>
                        <a:rPr lang="en-US" sz="1400" kern="100" dirty="0">
                          <a:effectLst/>
                        </a:rPr>
                        <a:t>square city  parking  system  issues  prevent  owners resources  business  serve  </a:t>
                      </a:r>
                      <a:endParaRPr lang="en-US" sz="1400" kern="100" dirty="0">
                        <a:effectLst/>
                        <a:latin typeface="Calibri" charset="0"/>
                      </a:endParaRPr>
                    </a:p>
                  </a:txBody>
                  <a:tcPr marL="51081" marR="51081" marT="0" marB="0"/>
                </a:tc>
                <a:tc>
                  <a:txBody>
                    <a:bodyPr/>
                    <a:lstStyle/>
                    <a:p>
                      <a:r>
                        <a:rPr lang="en-US" sz="1400" b="1" kern="1200" dirty="0" smtClean="0">
                          <a:effectLst/>
                        </a:rPr>
                        <a:t>Parking garage, parking spots</a:t>
                      </a:r>
                      <a:r>
                        <a:rPr lang="en-US" sz="1400" b="1" dirty="0" smtClean="0">
                          <a:effectLst/>
                        </a:rPr>
                        <a:t> </a:t>
                      </a:r>
                      <a:endParaRPr lang="en-US" sz="1400" b="1" dirty="0"/>
                    </a:p>
                  </a:txBody>
                  <a:tcPr marL="51081" marR="51081" marT="0" marB="0"/>
                </a:tc>
                <a:tc>
                  <a:txBody>
                    <a:bodyPr/>
                    <a:lstStyle/>
                    <a:p>
                      <a:pPr algn="just"/>
                      <a:r>
                        <a:rPr lang="en-US" sz="1400" kern="100" dirty="0">
                          <a:effectLst/>
                        </a:rPr>
                        <a:t>15.44 </a:t>
                      </a:r>
                      <a:endParaRPr lang="en-US" sz="1400" kern="100" dirty="0">
                        <a:effectLst/>
                        <a:latin typeface="Calibri" charset="0"/>
                      </a:endParaRPr>
                    </a:p>
                  </a:txBody>
                  <a:tcPr marL="51081" marR="51081" marT="0" marB="0"/>
                </a:tc>
                <a:tc>
                  <a:txBody>
                    <a:bodyPr/>
                    <a:lstStyle/>
                    <a:p>
                      <a:pPr algn="just"/>
                      <a:r>
                        <a:rPr lang="en-US" sz="1400" kern="100" dirty="0">
                          <a:effectLst/>
                        </a:rPr>
                        <a:t>parking  square  city  people  </a:t>
                      </a:r>
                      <a:r>
                        <a:rPr lang="en-US" sz="1400" kern="100" dirty="0" err="1">
                          <a:effectLst/>
                        </a:rPr>
                        <a:t>denton</a:t>
                      </a:r>
                      <a:r>
                        <a:rPr lang="en-US" sz="1400" kern="100" dirty="0">
                          <a:effectLst/>
                        </a:rPr>
                        <a:t>  time  garage  downtown  spots  central  </a:t>
                      </a:r>
                      <a:endParaRPr lang="en-US" sz="1400" kern="100" dirty="0">
                        <a:effectLst/>
                        <a:latin typeface="Calibri" charset="0"/>
                      </a:endParaRPr>
                    </a:p>
                  </a:txBody>
                  <a:tcPr marL="51081" marR="51081" marT="0" marB="0"/>
                </a:tc>
              </a:tr>
              <a:tr h="1234440">
                <a:tc>
                  <a:txBody>
                    <a:bodyPr/>
                    <a:lstStyle/>
                    <a:p>
                      <a:pPr algn="just"/>
                      <a:r>
                        <a:rPr lang="en-US" sz="1400" kern="100">
                          <a:effectLst/>
                        </a:rPr>
                        <a:t>business in the city, parking in Square</a:t>
                      </a:r>
                      <a:endParaRPr lang="en-US" sz="1400" kern="100">
                        <a:effectLst/>
                        <a:latin typeface="Calibri" charset="0"/>
                      </a:endParaRPr>
                    </a:p>
                  </a:txBody>
                  <a:tcPr marL="51081" marR="51081" marT="0" marB="0"/>
                </a:tc>
                <a:tc>
                  <a:txBody>
                    <a:bodyPr/>
                    <a:lstStyle/>
                    <a:p>
                      <a:pPr algn="just"/>
                      <a:r>
                        <a:rPr lang="en-US" sz="1400" kern="100" dirty="0">
                          <a:effectLst/>
                        </a:rPr>
                        <a:t>9.11 </a:t>
                      </a:r>
                      <a:endParaRPr lang="en-US" sz="1400" kern="100" dirty="0">
                        <a:effectLst/>
                        <a:latin typeface="Calibri" charset="0"/>
                      </a:endParaRPr>
                    </a:p>
                  </a:txBody>
                  <a:tcPr marL="51081" marR="51081" marT="0" marB="0"/>
                </a:tc>
                <a:tc>
                  <a:txBody>
                    <a:bodyPr/>
                    <a:lstStyle/>
                    <a:p>
                      <a:pPr algn="just"/>
                      <a:r>
                        <a:rPr lang="en-US" sz="1400" kern="100" dirty="0">
                          <a:effectLst/>
                        </a:rPr>
                        <a:t>city  projects  business  signs  food  people  square  parking  downtown  danger  </a:t>
                      </a:r>
                      <a:endParaRPr lang="en-US" sz="1400" kern="100" dirty="0">
                        <a:effectLst/>
                        <a:latin typeface="Calibri" charset="0"/>
                      </a:endParaRPr>
                    </a:p>
                  </a:txBody>
                  <a:tcPr marL="51081" marR="51081" marT="0" marB="0"/>
                </a:tc>
                <a:tc>
                  <a:txBody>
                    <a:bodyPr/>
                    <a:lstStyle/>
                    <a:p>
                      <a:r>
                        <a:rPr lang="en-US" sz="1400" b="1" kern="1200" dirty="0" smtClean="0">
                          <a:effectLst/>
                        </a:rPr>
                        <a:t>city</a:t>
                      </a:r>
                      <a:endParaRPr lang="en-US" sz="1400" b="1" dirty="0" smtClean="0">
                        <a:effectLst/>
                      </a:endParaRPr>
                    </a:p>
                    <a:p>
                      <a:r>
                        <a:rPr lang="en-US" sz="1400" b="1" kern="1200" dirty="0" smtClean="0">
                          <a:effectLst/>
                        </a:rPr>
                        <a:t>online</a:t>
                      </a:r>
                      <a:r>
                        <a:rPr lang="en-US" sz="1400" b="1" dirty="0" smtClean="0">
                          <a:effectLst/>
                        </a:rPr>
                        <a:t> </a:t>
                      </a:r>
                      <a:endParaRPr lang="en-US" sz="1400" b="1" dirty="0"/>
                    </a:p>
                  </a:txBody>
                  <a:tcPr marL="51081" marR="51081" marT="0" marB="0"/>
                </a:tc>
                <a:tc>
                  <a:txBody>
                    <a:bodyPr/>
                    <a:lstStyle/>
                    <a:p>
                      <a:pPr algn="just"/>
                      <a:r>
                        <a:rPr lang="en-US" altLang="ko-KR" sz="1400" kern="100" dirty="0" smtClean="0">
                          <a:effectLst/>
                        </a:rPr>
                        <a:t>3.54</a:t>
                      </a:r>
                      <a:endParaRPr lang="en-US" sz="1400" kern="100" dirty="0">
                        <a:effectLst/>
                        <a:latin typeface="Calibri" charset="0"/>
                      </a:endParaRPr>
                    </a:p>
                  </a:txBody>
                  <a:tcPr marL="51081" marR="51081" marT="0" marB="0"/>
                </a:tc>
                <a:tc>
                  <a:txBody>
                    <a:bodyPr/>
                    <a:lstStyle/>
                    <a:p>
                      <a:pPr algn="just"/>
                      <a:r>
                        <a:rPr lang="en-US" sz="1400" kern="100" dirty="0">
                          <a:effectLst/>
                        </a:rPr>
                        <a:t>city </a:t>
                      </a:r>
                      <a:r>
                        <a:rPr lang="en-US" sz="1400" kern="100" dirty="0" smtClean="0">
                          <a:effectLst/>
                        </a:rPr>
                        <a:t>bus preservation  </a:t>
                      </a:r>
                      <a:r>
                        <a:rPr lang="en-US" sz="1400" kern="100" dirty="0">
                          <a:effectLst/>
                        </a:rPr>
                        <a:t>online  building  give  topic  pointless  travel  real  </a:t>
                      </a:r>
                      <a:endParaRPr lang="en-US" sz="1400" kern="100" dirty="0">
                        <a:effectLst/>
                        <a:latin typeface="Calibri" charset="0"/>
                      </a:endParaRPr>
                    </a:p>
                  </a:txBody>
                  <a:tcPr marL="51081" marR="51081" marT="0" marB="0"/>
                </a:tc>
              </a:tr>
              <a:tr h="1028700">
                <a:tc>
                  <a:txBody>
                    <a:bodyPr/>
                    <a:lstStyle/>
                    <a:p>
                      <a:pPr algn="just"/>
                      <a:r>
                        <a:rPr lang="en-US" sz="1400" dirty="0" smtClean="0"/>
                        <a:t>Save </a:t>
                      </a:r>
                      <a:r>
                        <a:rPr lang="en-US" sz="1400" kern="100" dirty="0" smtClean="0">
                          <a:effectLst/>
                        </a:rPr>
                        <a:t>energy</a:t>
                      </a:r>
                      <a:endParaRPr lang="en-US" sz="1400" kern="100" dirty="0">
                        <a:effectLst/>
                      </a:endParaRPr>
                    </a:p>
                    <a:p>
                      <a:pPr algn="just"/>
                      <a:endParaRPr lang="en-US" sz="1400" kern="100" dirty="0">
                        <a:effectLst/>
                        <a:latin typeface="Calibri" charset="0"/>
                      </a:endParaRPr>
                    </a:p>
                  </a:txBody>
                  <a:tcPr marL="51081" marR="51081" marT="0" marB="0"/>
                </a:tc>
                <a:tc>
                  <a:txBody>
                    <a:bodyPr/>
                    <a:lstStyle/>
                    <a:p>
                      <a:pPr algn="just"/>
                      <a:r>
                        <a:rPr lang="en-US" sz="1400" kern="100">
                          <a:effectLst/>
                        </a:rPr>
                        <a:t>5.35 </a:t>
                      </a:r>
                      <a:endParaRPr lang="en-US" sz="1400" kern="100">
                        <a:effectLst/>
                        <a:latin typeface="Calibri" charset="0"/>
                      </a:endParaRPr>
                    </a:p>
                  </a:txBody>
                  <a:tcPr marL="51081" marR="51081" marT="0" marB="0"/>
                </a:tc>
                <a:tc>
                  <a:txBody>
                    <a:bodyPr/>
                    <a:lstStyle/>
                    <a:p>
                      <a:pPr algn="just"/>
                      <a:r>
                        <a:rPr lang="en-US" sz="1400" kern="100" dirty="0">
                          <a:effectLst/>
                        </a:rPr>
                        <a:t>energy  pounds  bad  cross  save  </a:t>
                      </a:r>
                      <a:r>
                        <a:rPr lang="en-US" sz="1400" kern="100" dirty="0" smtClean="0">
                          <a:effectLst/>
                        </a:rPr>
                        <a:t>flooding</a:t>
                      </a:r>
                      <a:r>
                        <a:rPr lang="ko-KR" altLang="en-US" sz="1400" kern="100" dirty="0" smtClean="0">
                          <a:effectLst/>
                        </a:rPr>
                        <a:t> </a:t>
                      </a:r>
                      <a:r>
                        <a:rPr lang="en-US" sz="1400" kern="100" dirty="0" smtClean="0">
                          <a:effectLst/>
                        </a:rPr>
                        <a:t>recent  dirty</a:t>
                      </a:r>
                      <a:r>
                        <a:rPr lang="ko-KR" altLang="en-US" sz="1400" kern="100" dirty="0" smtClean="0">
                          <a:effectLst/>
                        </a:rPr>
                        <a:t> </a:t>
                      </a:r>
                      <a:r>
                        <a:rPr lang="en-US" sz="1400" kern="100" dirty="0" smtClean="0">
                          <a:effectLst/>
                        </a:rPr>
                        <a:t>week  </a:t>
                      </a:r>
                      <a:r>
                        <a:rPr lang="en-US" sz="1400" kern="100" dirty="0">
                          <a:effectLst/>
                        </a:rPr>
                        <a:t>neighbors  </a:t>
                      </a:r>
                      <a:endParaRPr lang="en-US" sz="1400" kern="100" dirty="0">
                        <a:effectLst/>
                        <a:latin typeface="Calibri" charset="0"/>
                      </a:endParaRPr>
                    </a:p>
                  </a:txBody>
                  <a:tcPr marL="51081" marR="51081" marT="0" marB="0"/>
                </a:tc>
                <a:tc>
                  <a:txBody>
                    <a:bodyPr/>
                    <a:lstStyle/>
                    <a:p>
                      <a:pPr algn="just"/>
                      <a:r>
                        <a:rPr lang="en-US" sz="1400" b="1" kern="100" dirty="0" smtClean="0">
                          <a:effectLst/>
                        </a:rPr>
                        <a:t> </a:t>
                      </a:r>
                      <a:r>
                        <a:rPr lang="en-US" sz="1400" b="1" kern="100" dirty="0">
                          <a:effectLst/>
                        </a:rPr>
                        <a:t>c</a:t>
                      </a:r>
                      <a:r>
                        <a:rPr lang="en-US" sz="1400" b="1" kern="100" dirty="0" smtClean="0">
                          <a:effectLst/>
                        </a:rPr>
                        <a:t>itizens</a:t>
                      </a:r>
                      <a:endParaRPr lang="en-US" sz="1400" b="1" kern="100" dirty="0">
                        <a:effectLst/>
                      </a:endParaRPr>
                    </a:p>
                    <a:p>
                      <a:pPr algn="just"/>
                      <a:r>
                        <a:rPr lang="en-US" sz="1400" b="1" kern="100" dirty="0" smtClean="0">
                          <a:effectLst/>
                        </a:rPr>
                        <a:t>education</a:t>
                      </a:r>
                      <a:endParaRPr lang="en-US" sz="1400" b="1" kern="100" dirty="0">
                        <a:effectLst/>
                        <a:latin typeface="Calibri" charset="0"/>
                      </a:endParaRPr>
                    </a:p>
                  </a:txBody>
                  <a:tcPr marL="51081" marR="51081" marT="0" marB="0"/>
                </a:tc>
                <a:tc>
                  <a:txBody>
                    <a:bodyPr/>
                    <a:lstStyle/>
                    <a:p>
                      <a:pPr algn="just"/>
                      <a:r>
                        <a:rPr lang="en-US" altLang="ko-KR" sz="1400" kern="100" dirty="0" smtClean="0">
                          <a:effectLst/>
                        </a:rPr>
                        <a:t>3.12</a:t>
                      </a:r>
                      <a:endParaRPr lang="en-US" sz="1400" kern="100" dirty="0">
                        <a:effectLst/>
                        <a:latin typeface="Calibri" charset="0"/>
                      </a:endParaRPr>
                    </a:p>
                  </a:txBody>
                  <a:tcPr marL="51081" marR="51081" marT="0" marB="0"/>
                </a:tc>
                <a:tc>
                  <a:txBody>
                    <a:bodyPr/>
                    <a:lstStyle/>
                    <a:p>
                      <a:pPr algn="just"/>
                      <a:r>
                        <a:rPr lang="en-US" sz="1400" kern="100" dirty="0">
                          <a:effectLst/>
                        </a:rPr>
                        <a:t>citizens  put  education  area  end  send  vehicles  barricades  motorists  unsafe  </a:t>
                      </a:r>
                      <a:endParaRPr lang="en-US" sz="1400" kern="100" dirty="0">
                        <a:effectLst/>
                        <a:latin typeface="Calibri" charset="0"/>
                      </a:endParaRPr>
                    </a:p>
                  </a:txBody>
                  <a:tcPr marL="51081" marR="51081" marT="0" marB="0"/>
                </a:tc>
              </a:tr>
            </a:tbl>
          </a:graphicData>
        </a:graphic>
      </p:graphicFrame>
    </p:spTree>
    <p:extLst>
      <p:ext uri="{BB962C8B-B14F-4D97-AF65-F5344CB8AC3E}">
        <p14:creationId xmlns:p14="http://schemas.microsoft.com/office/powerpoint/2010/main" val="120360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nvPr>
        </p:nvGraphicFramePr>
        <p:xfrm>
          <a:off x="4586288" y="1302273"/>
          <a:ext cx="4019551" cy="1956816"/>
        </p:xfrm>
        <a:graphic>
          <a:graphicData uri="http://schemas.openxmlformats.org/drawingml/2006/table">
            <a:tbl>
              <a:tblPr firstRow="1" firstCol="1" bandRow="1">
                <a:tableStyleId>{5C22544A-7EE6-4342-B048-85BDC9FD1C3A}</a:tableStyleId>
              </a:tblPr>
              <a:tblGrid>
                <a:gridCol w="527766"/>
                <a:gridCol w="2361886"/>
                <a:gridCol w="1129899"/>
              </a:tblGrid>
              <a:tr h="489204">
                <a:tc>
                  <a:txBody>
                    <a:bodyPr/>
                    <a:lstStyle/>
                    <a:p>
                      <a:pPr marL="0" marR="0">
                        <a:lnSpc>
                          <a:spcPct val="107000"/>
                        </a:lnSpc>
                        <a:spcBef>
                          <a:spcPts val="0"/>
                        </a:spcBef>
                        <a:spcAft>
                          <a:spcPts val="0"/>
                        </a:spcAft>
                      </a:pPr>
                      <a:r>
                        <a:rPr lang="en-US" sz="1500" dirty="0">
                          <a:effectLst/>
                        </a:rPr>
                        <a:t>S#</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a:effectLst/>
                        </a:rPr>
                        <a:t>Label</a:t>
                      </a:r>
                      <a:endParaRPr lang="en-US" sz="15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a:effectLst/>
                        </a:rPr>
                        <a:t>Document count</a:t>
                      </a:r>
                      <a:endParaRPr lang="en-US" sz="1500">
                        <a:effectLst/>
                        <a:latin typeface="Calibri" charset="0"/>
                        <a:ea typeface="맑은 고딕" charset="-127"/>
                        <a:cs typeface="Times New Roman" charset="0"/>
                      </a:endParaRPr>
                    </a:p>
                  </a:txBody>
                  <a:tcPr marL="51435" marR="51435" marT="0" marB="0" anchor="b"/>
                </a:tc>
              </a:tr>
              <a:tr h="489204">
                <a:tc>
                  <a:txBody>
                    <a:bodyPr/>
                    <a:lstStyle/>
                    <a:p>
                      <a:pPr marL="0" marR="0">
                        <a:lnSpc>
                          <a:spcPct val="107000"/>
                        </a:lnSpc>
                        <a:spcBef>
                          <a:spcPts val="0"/>
                        </a:spcBef>
                        <a:spcAft>
                          <a:spcPts val="0"/>
                        </a:spcAft>
                      </a:pPr>
                      <a:r>
                        <a:rPr lang="en-US" sz="1500" dirty="0">
                          <a:effectLst/>
                        </a:rPr>
                        <a:t>S3.1</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dirty="0">
                          <a:effectLst/>
                        </a:rPr>
                        <a:t>A parking garage &amp; other improvements on the Square</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dirty="0">
                          <a:effectLst/>
                        </a:rPr>
                        <a:t>19</a:t>
                      </a:r>
                      <a:endParaRPr lang="en-US" sz="1500" dirty="0">
                        <a:effectLst/>
                        <a:latin typeface="Calibri" charset="0"/>
                        <a:ea typeface="맑은 고딕" charset="-127"/>
                        <a:cs typeface="Times New Roman" charset="0"/>
                      </a:endParaRPr>
                    </a:p>
                  </a:txBody>
                  <a:tcPr marL="51435" marR="51435" marT="0" marB="0" anchor="b"/>
                </a:tc>
              </a:tr>
              <a:tr h="489204">
                <a:tc>
                  <a:txBody>
                    <a:bodyPr/>
                    <a:lstStyle/>
                    <a:p>
                      <a:pPr marL="0" marR="0">
                        <a:lnSpc>
                          <a:spcPct val="107000"/>
                        </a:lnSpc>
                        <a:spcBef>
                          <a:spcPts val="0"/>
                        </a:spcBef>
                        <a:spcAft>
                          <a:spcPts val="0"/>
                        </a:spcAft>
                      </a:pPr>
                      <a:r>
                        <a:rPr lang="en-US" sz="1500" dirty="0">
                          <a:effectLst/>
                        </a:rPr>
                        <a:t>S3.2</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dirty="0">
                          <a:effectLst/>
                        </a:rPr>
                        <a:t>Solutions that involve the City Council and technology</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dirty="0">
                          <a:effectLst/>
                        </a:rPr>
                        <a:t>27</a:t>
                      </a:r>
                      <a:endParaRPr lang="en-US" sz="1500" dirty="0">
                        <a:effectLst/>
                        <a:latin typeface="Calibri" charset="0"/>
                        <a:ea typeface="맑은 고딕" charset="-127"/>
                        <a:cs typeface="Times New Roman" charset="0"/>
                      </a:endParaRPr>
                    </a:p>
                  </a:txBody>
                  <a:tcPr marL="51435" marR="51435" marT="0" marB="0" anchor="b"/>
                </a:tc>
              </a:tr>
              <a:tr h="489204">
                <a:tc>
                  <a:txBody>
                    <a:bodyPr/>
                    <a:lstStyle/>
                    <a:p>
                      <a:pPr marL="0" marR="0">
                        <a:lnSpc>
                          <a:spcPct val="107000"/>
                        </a:lnSpc>
                        <a:spcBef>
                          <a:spcPts val="0"/>
                        </a:spcBef>
                        <a:spcAft>
                          <a:spcPts val="0"/>
                        </a:spcAft>
                      </a:pPr>
                      <a:r>
                        <a:rPr lang="en-US" sz="1500">
                          <a:effectLst/>
                        </a:rPr>
                        <a:t>S3.3</a:t>
                      </a:r>
                      <a:endParaRPr lang="en-US" sz="150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dirty="0">
                          <a:effectLst/>
                        </a:rPr>
                        <a:t>Street repairs and improvements</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dirty="0">
                          <a:effectLst/>
                        </a:rPr>
                        <a:t>16</a:t>
                      </a:r>
                      <a:endParaRPr lang="en-US" sz="1500" dirty="0">
                        <a:effectLst/>
                        <a:latin typeface="Calibri" charset="0"/>
                        <a:ea typeface="맑은 고딕" charset="-127"/>
                        <a:cs typeface="Times New Roman" charset="0"/>
                      </a:endParaRPr>
                    </a:p>
                  </a:txBody>
                  <a:tcPr marL="51435" marR="51435" marT="0" marB="0" anchor="b"/>
                </a:tc>
              </a:tr>
            </a:tbl>
          </a:graphicData>
        </a:graphic>
      </p:graphicFrame>
      <p:graphicFrame>
        <p:nvGraphicFramePr>
          <p:cNvPr id="10" name="Content Placeholder 7"/>
          <p:cNvGraphicFramePr>
            <a:graphicFrameLocks/>
          </p:cNvGraphicFramePr>
          <p:nvPr>
            <p:extLst/>
          </p:nvPr>
        </p:nvGraphicFramePr>
        <p:xfrm>
          <a:off x="625077" y="1321868"/>
          <a:ext cx="3811191" cy="1726579"/>
        </p:xfrm>
        <a:graphic>
          <a:graphicData uri="http://schemas.openxmlformats.org/drawingml/2006/table">
            <a:tbl>
              <a:tblPr firstRow="1" firstCol="1" bandRow="1">
                <a:tableStyleId>{5C22544A-7EE6-4342-B048-85BDC9FD1C3A}</a:tableStyleId>
              </a:tblPr>
              <a:tblGrid>
                <a:gridCol w="603973"/>
                <a:gridCol w="2132787"/>
                <a:gridCol w="1074431"/>
              </a:tblGrid>
              <a:tr h="489204">
                <a:tc>
                  <a:txBody>
                    <a:bodyPr/>
                    <a:lstStyle/>
                    <a:p>
                      <a:pPr marL="0" marR="0">
                        <a:lnSpc>
                          <a:spcPct val="107000"/>
                        </a:lnSpc>
                        <a:spcBef>
                          <a:spcPts val="0"/>
                        </a:spcBef>
                        <a:spcAft>
                          <a:spcPts val="0"/>
                        </a:spcAft>
                      </a:pPr>
                      <a:r>
                        <a:rPr lang="en-US" sz="1500" dirty="0">
                          <a:effectLst/>
                        </a:rPr>
                        <a:t>P#</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dirty="0">
                          <a:effectLst/>
                        </a:rPr>
                        <a:t>Label</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a:effectLst/>
                        </a:rPr>
                        <a:t>Document count</a:t>
                      </a:r>
                      <a:endParaRPr lang="en-US" sz="1500">
                        <a:effectLst/>
                        <a:latin typeface="Calibri" charset="0"/>
                        <a:ea typeface="맑은 고딕" charset="-127"/>
                        <a:cs typeface="Times New Roman" charset="0"/>
                      </a:endParaRPr>
                    </a:p>
                  </a:txBody>
                  <a:tcPr marL="51435" marR="51435" marT="0" marB="0" anchor="b"/>
                </a:tc>
              </a:tr>
              <a:tr h="360755">
                <a:tc>
                  <a:txBody>
                    <a:bodyPr/>
                    <a:lstStyle/>
                    <a:p>
                      <a:pPr marL="0" marR="0">
                        <a:lnSpc>
                          <a:spcPct val="107000"/>
                        </a:lnSpc>
                        <a:spcBef>
                          <a:spcPts val="0"/>
                        </a:spcBef>
                        <a:spcAft>
                          <a:spcPts val="0"/>
                        </a:spcAft>
                      </a:pPr>
                      <a:r>
                        <a:rPr lang="en-US" sz="1500" dirty="0">
                          <a:effectLst/>
                        </a:rPr>
                        <a:t>P3.1</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dirty="0">
                          <a:effectLst/>
                        </a:rPr>
                        <a:t>Issues about the Square</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dirty="0">
                          <a:effectLst/>
                        </a:rPr>
                        <a:t>13</a:t>
                      </a:r>
                      <a:endParaRPr lang="en-US" sz="1500" dirty="0">
                        <a:effectLst/>
                        <a:latin typeface="Calibri" charset="0"/>
                        <a:ea typeface="맑은 고딕" charset="-127"/>
                        <a:cs typeface="Times New Roman" charset="0"/>
                      </a:endParaRPr>
                    </a:p>
                  </a:txBody>
                  <a:tcPr marL="51435" marR="51435" marT="0" marB="0" anchor="b"/>
                </a:tc>
              </a:tr>
              <a:tr h="387416">
                <a:tc>
                  <a:txBody>
                    <a:bodyPr/>
                    <a:lstStyle/>
                    <a:p>
                      <a:pPr marL="0" marR="0">
                        <a:lnSpc>
                          <a:spcPct val="107000"/>
                        </a:lnSpc>
                        <a:spcBef>
                          <a:spcPts val="0"/>
                        </a:spcBef>
                        <a:spcAft>
                          <a:spcPts val="0"/>
                        </a:spcAft>
                      </a:pPr>
                      <a:r>
                        <a:rPr lang="en-US" sz="1500" dirty="0">
                          <a:effectLst/>
                        </a:rPr>
                        <a:t>P3.2</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dirty="0">
                          <a:effectLst/>
                        </a:rPr>
                        <a:t>Parking issues</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dirty="0">
                          <a:effectLst/>
                        </a:rPr>
                        <a:t>19</a:t>
                      </a:r>
                      <a:endParaRPr lang="en-US" sz="1500" dirty="0">
                        <a:effectLst/>
                        <a:latin typeface="Calibri" charset="0"/>
                        <a:ea typeface="맑은 고딕" charset="-127"/>
                        <a:cs typeface="Times New Roman" charset="0"/>
                      </a:endParaRPr>
                    </a:p>
                  </a:txBody>
                  <a:tcPr marL="51435" marR="51435" marT="0" marB="0" anchor="b"/>
                </a:tc>
              </a:tr>
              <a:tr h="489204">
                <a:tc>
                  <a:txBody>
                    <a:bodyPr/>
                    <a:lstStyle/>
                    <a:p>
                      <a:pPr marL="0" marR="0">
                        <a:lnSpc>
                          <a:spcPct val="107000"/>
                        </a:lnSpc>
                        <a:spcBef>
                          <a:spcPts val="0"/>
                        </a:spcBef>
                        <a:spcAft>
                          <a:spcPts val="0"/>
                        </a:spcAft>
                      </a:pPr>
                      <a:r>
                        <a:rPr lang="en-US" sz="1500">
                          <a:effectLst/>
                        </a:rPr>
                        <a:t>P3.3</a:t>
                      </a:r>
                      <a:endParaRPr lang="en-US" sz="1500">
                        <a:effectLst/>
                        <a:latin typeface="Calibri" charset="0"/>
                        <a:ea typeface="맑은 고딕" charset="-127"/>
                        <a:cs typeface="Times New Roman" charset="0"/>
                      </a:endParaRPr>
                    </a:p>
                  </a:txBody>
                  <a:tcPr marL="51435" marR="51435" marT="0" marB="0" anchor="b"/>
                </a:tc>
                <a:tc>
                  <a:txBody>
                    <a:bodyPr/>
                    <a:lstStyle/>
                    <a:p>
                      <a:pPr marL="0" marR="0">
                        <a:lnSpc>
                          <a:spcPct val="107000"/>
                        </a:lnSpc>
                        <a:spcBef>
                          <a:spcPts val="0"/>
                        </a:spcBef>
                        <a:spcAft>
                          <a:spcPts val="0"/>
                        </a:spcAft>
                      </a:pPr>
                      <a:r>
                        <a:rPr lang="en-US" sz="1500" dirty="0">
                          <a:effectLst/>
                        </a:rPr>
                        <a:t>Public &amp; community issues</a:t>
                      </a:r>
                      <a:endParaRPr lang="en-US" sz="15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500" dirty="0">
                          <a:effectLst/>
                        </a:rPr>
                        <a:t>32</a:t>
                      </a:r>
                      <a:endParaRPr lang="en-US" sz="1500" dirty="0">
                        <a:effectLst/>
                        <a:latin typeface="Calibri" charset="0"/>
                        <a:ea typeface="맑은 고딕" charset="-127"/>
                        <a:cs typeface="Times New Roman" charset="0"/>
                      </a:endParaRPr>
                    </a:p>
                  </a:txBody>
                  <a:tcPr marL="51435" marR="51435" marT="0" marB="0" anchor="b"/>
                </a:tc>
              </a:tr>
            </a:tbl>
          </a:graphicData>
        </a:graphic>
      </p:graphicFrame>
      <p:sp>
        <p:nvSpPr>
          <p:cNvPr id="11" name="Rectangle 2"/>
          <p:cNvSpPr>
            <a:spLocks noChangeArrowheads="1"/>
          </p:cNvSpPr>
          <p:nvPr/>
        </p:nvSpPr>
        <p:spPr bwMode="auto">
          <a:xfrm>
            <a:off x="-1584723" y="-1271073"/>
            <a:ext cx="325178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a:latin typeface="Arial" charset="0"/>
              </a:rPr>
              <a:t>Table 1. Three broad problem categories</a:t>
            </a:r>
          </a:p>
          <a:p>
            <a:pPr defTabSz="685800" eaLnBrk="0" fontAlgn="base" hangingPunct="0">
              <a:spcBef>
                <a:spcPct val="0"/>
              </a:spcBef>
              <a:spcAft>
                <a:spcPct val="0"/>
              </a:spcAft>
            </a:pPr>
            <a:endParaRPr lang="en-US" altLang="en-US" sz="1350">
              <a:latin typeface="Arial" charset="0"/>
            </a:endParaRPr>
          </a:p>
        </p:txBody>
      </p:sp>
      <p:sp>
        <p:nvSpPr>
          <p:cNvPr id="13" name="Content Placeholder 12"/>
          <p:cNvSpPr>
            <a:spLocks noGrp="1"/>
          </p:cNvSpPr>
          <p:nvPr>
            <p:ph idx="1"/>
          </p:nvPr>
        </p:nvSpPr>
        <p:spPr>
          <a:xfrm>
            <a:off x="625078" y="2254634"/>
            <a:ext cx="7890272" cy="3118247"/>
          </a:xfrm>
        </p:spPr>
        <p:txBody>
          <a:bodyPr/>
          <a:lstStyle/>
          <a:p>
            <a:pPr marL="0" indent="0" defTabSz="685800">
              <a:spcBef>
                <a:spcPts val="0"/>
              </a:spcBef>
              <a:buNone/>
              <a:defRPr/>
            </a:pPr>
            <a:r>
              <a:rPr lang="ko-KR" altLang="en-US" dirty="0" smtClean="0"/>
              <a:t>  </a:t>
            </a:r>
            <a:endParaRPr lang="en-US" dirty="0"/>
          </a:p>
        </p:txBody>
      </p:sp>
      <p:sp>
        <p:nvSpPr>
          <p:cNvPr id="3" name="TextBox 2"/>
          <p:cNvSpPr txBox="1"/>
          <p:nvPr/>
        </p:nvSpPr>
        <p:spPr>
          <a:xfrm>
            <a:off x="570903" y="3074590"/>
            <a:ext cx="3989785" cy="300082"/>
          </a:xfrm>
          <a:prstGeom prst="rect">
            <a:avLst/>
          </a:prstGeom>
          <a:noFill/>
        </p:spPr>
        <p:txBody>
          <a:bodyPr wrap="square" rtlCol="0">
            <a:spAutoFit/>
          </a:bodyPr>
          <a:lstStyle/>
          <a:p>
            <a:r>
              <a:rPr lang="en-US" sz="1350" dirty="0"/>
              <a:t>Table </a:t>
            </a:r>
            <a:r>
              <a:rPr lang="en-US" altLang="ko-KR" sz="1350" dirty="0"/>
              <a:t>3</a:t>
            </a:r>
            <a:r>
              <a:rPr lang="en-US" sz="1350" dirty="0"/>
              <a:t>. </a:t>
            </a:r>
            <a:r>
              <a:rPr lang="en-US" sz="1350" dirty="0"/>
              <a:t>Three broad problem categories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03" y="3639208"/>
            <a:ext cx="5897024" cy="1598510"/>
          </a:xfrm>
          <a:prstGeom prst="rect">
            <a:avLst/>
          </a:prstGeom>
        </p:spPr>
      </p:pic>
      <p:sp>
        <p:nvSpPr>
          <p:cNvPr id="17" name="TextBox 16"/>
          <p:cNvSpPr txBox="1"/>
          <p:nvPr/>
        </p:nvSpPr>
        <p:spPr>
          <a:xfrm>
            <a:off x="4560688" y="3074591"/>
            <a:ext cx="3167660" cy="715581"/>
          </a:xfrm>
          <a:prstGeom prst="rect">
            <a:avLst/>
          </a:prstGeom>
          <a:noFill/>
        </p:spPr>
        <p:txBody>
          <a:bodyPr wrap="square" rtlCol="0">
            <a:spAutoFit/>
          </a:bodyPr>
          <a:lstStyle/>
          <a:p>
            <a:r>
              <a:rPr lang="en-US" sz="1350" dirty="0"/>
              <a:t> </a:t>
            </a:r>
          </a:p>
          <a:p>
            <a:r>
              <a:rPr lang="en-US" sz="1350" dirty="0"/>
              <a:t>Table </a:t>
            </a:r>
            <a:r>
              <a:rPr lang="en-US" altLang="ko-KR" sz="1350" dirty="0"/>
              <a:t>4</a:t>
            </a:r>
            <a:r>
              <a:rPr lang="en-US" sz="1350" dirty="0"/>
              <a:t>. </a:t>
            </a:r>
            <a:r>
              <a:rPr lang="en-US" sz="1350" dirty="0"/>
              <a:t>Three broad solution categories</a:t>
            </a:r>
          </a:p>
          <a:p>
            <a:endParaRPr lang="en-US" sz="1350" dirty="0"/>
          </a:p>
        </p:txBody>
      </p:sp>
      <p:sp>
        <p:nvSpPr>
          <p:cNvPr id="19" name="Rectangle 18"/>
          <p:cNvSpPr/>
          <p:nvPr/>
        </p:nvSpPr>
        <p:spPr>
          <a:xfrm>
            <a:off x="6484368" y="4501651"/>
            <a:ext cx="2149820" cy="759247"/>
          </a:xfrm>
          <a:prstGeom prst="rect">
            <a:avLst/>
          </a:prstGeom>
        </p:spPr>
        <p:txBody>
          <a:bodyPr wrap="square">
            <a:spAutoFit/>
          </a:bodyPr>
          <a:lstStyle/>
          <a:p>
            <a:pPr>
              <a:lnSpc>
                <a:spcPct val="107000"/>
              </a:lnSpc>
            </a:pPr>
            <a:r>
              <a:rPr lang="en-US" sz="1350" dirty="0">
                <a:ea typeface="맑은 고딕" charset="-127"/>
                <a:cs typeface="Times New Roman" charset="0"/>
              </a:rPr>
              <a:t>Figure </a:t>
            </a:r>
            <a:r>
              <a:rPr lang="en-US" altLang="ko-KR" sz="1350" dirty="0">
                <a:ea typeface="맑은 고딕" charset="-127"/>
                <a:cs typeface="Times New Roman" charset="0"/>
              </a:rPr>
              <a:t>5</a:t>
            </a:r>
            <a:r>
              <a:rPr lang="en-US" sz="1350" dirty="0">
                <a:ea typeface="맑은 고딕" charset="-127"/>
                <a:cs typeface="Times New Roman" charset="0"/>
              </a:rPr>
              <a:t>. </a:t>
            </a:r>
            <a:r>
              <a:rPr lang="en-US" sz="1350" dirty="0">
                <a:ea typeface="맑은 고딕" charset="-127"/>
                <a:cs typeface="Times New Roman" charset="0"/>
              </a:rPr>
              <a:t>A framework for the proposed problems &amp; solutions approach</a:t>
            </a:r>
          </a:p>
        </p:txBody>
      </p:sp>
    </p:spTree>
    <p:extLst>
      <p:ext uri="{BB962C8B-B14F-4D97-AF65-F5344CB8AC3E}">
        <p14:creationId xmlns:p14="http://schemas.microsoft.com/office/powerpoint/2010/main" val="1001956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sp>
        <p:nvSpPr>
          <p:cNvPr id="4" name="Slide Number Placeholder 3"/>
          <p:cNvSpPr>
            <a:spLocks noGrp="1"/>
          </p:cNvSpPr>
          <p:nvPr>
            <p:ph type="sldNum" sz="quarter" idx="12"/>
          </p:nvPr>
        </p:nvSpPr>
        <p:spPr/>
        <p:txBody>
          <a:bodyPr/>
          <a:lstStyle/>
          <a:p>
            <a:r>
              <a:rPr lang="en-US" dirty="0" smtClean="0"/>
              <a:t>Slide </a:t>
            </a:r>
            <a:fld id="{7BD27C4D-4847-420D-A7E4-B438767B516A}" type="slidenum">
              <a:rPr lang="en-US" smtClean="0"/>
              <a:t>3</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199" y="1181912"/>
            <a:ext cx="1676401"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0" y="1158875"/>
            <a:ext cx="6400800" cy="1754326"/>
          </a:xfrm>
          <a:prstGeom prst="rect">
            <a:avLst/>
          </a:prstGeom>
        </p:spPr>
        <p:txBody>
          <a:bodyPr wrap="square">
            <a:spAutoFit/>
          </a:bodyPr>
          <a:lstStyle/>
          <a:p>
            <a:pPr marR="229235"/>
            <a:r>
              <a:rPr lang="en-US" spc="-5" dirty="0">
                <a:solidFill>
                  <a:srgbClr val="212121"/>
                </a:solidFill>
                <a:latin typeface="Times New Roman" charset="0"/>
                <a:ea typeface="Times New Roman" charset="0"/>
                <a:cs typeface="Times New Roman" charset="0"/>
              </a:rPr>
              <a:t>Dr.</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Nicholas</a:t>
            </a:r>
            <a:r>
              <a:rPr lang="en-US" spc="-20" dirty="0">
                <a:solidFill>
                  <a:srgbClr val="212121"/>
                </a:solidFill>
                <a:latin typeface="Times New Roman" charset="0"/>
                <a:ea typeface="Times New Roman" charset="0"/>
                <a:cs typeface="Times New Roman" charset="0"/>
              </a:rPr>
              <a:t> </a:t>
            </a:r>
            <a:r>
              <a:rPr lang="en-US" spc="-5" dirty="0" err="1">
                <a:solidFill>
                  <a:srgbClr val="212121"/>
                </a:solidFill>
                <a:latin typeface="Times New Roman" charset="0"/>
                <a:ea typeface="Times New Roman" charset="0"/>
                <a:cs typeface="Times New Roman" charset="0"/>
              </a:rPr>
              <a:t>Evangelopoulos</a:t>
            </a:r>
            <a:r>
              <a:rPr lang="en-US" spc="-3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is</a:t>
            </a:r>
            <a:r>
              <a:rPr lang="en-US" spc="-25"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a</a:t>
            </a:r>
            <a:r>
              <a:rPr lang="en-US" spc="-2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Professor</a:t>
            </a:r>
            <a:r>
              <a:rPr lang="en-US" spc="-25"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of</a:t>
            </a:r>
            <a:r>
              <a:rPr lang="en-US" spc="-2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Decision</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Sciences</a:t>
            </a:r>
            <a:r>
              <a:rPr lang="en-US" spc="-3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and</a:t>
            </a:r>
            <a:r>
              <a:rPr lang="en-US" spc="-25"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Business</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Analytics</a:t>
            </a:r>
            <a:r>
              <a:rPr lang="en-US" spc="-25"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at</a:t>
            </a:r>
            <a:r>
              <a:rPr lang="en-US" spc="-2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the</a:t>
            </a:r>
            <a:r>
              <a:rPr lang="en-US" spc="35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University</a:t>
            </a:r>
            <a:r>
              <a:rPr lang="en-US" spc="-25"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of</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North</a:t>
            </a:r>
            <a:r>
              <a:rPr lang="en-US" spc="-2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Texas.</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His</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research</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interests</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include</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statistics</a:t>
            </a:r>
            <a:r>
              <a:rPr lang="en-US" spc="-25"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and</a:t>
            </a:r>
            <a:r>
              <a:rPr lang="en-US" spc="-3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text</a:t>
            </a:r>
            <a:r>
              <a:rPr lang="en-US" spc="-2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mining.</a:t>
            </a:r>
            <a:r>
              <a:rPr lang="en-US" spc="-3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His</a:t>
            </a:r>
            <a:r>
              <a:rPr lang="en-US" spc="39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publications</a:t>
            </a:r>
            <a:r>
              <a:rPr lang="en-US" spc="-4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include</a:t>
            </a:r>
            <a:r>
              <a:rPr lang="en-US" spc="-4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articles</a:t>
            </a:r>
            <a:r>
              <a:rPr lang="en-US" spc="-3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appearing</a:t>
            </a:r>
            <a:r>
              <a:rPr lang="en-US" spc="-4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in</a:t>
            </a:r>
            <a:r>
              <a:rPr lang="en-US" spc="-3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MIS</a:t>
            </a:r>
            <a:r>
              <a:rPr lang="en-US" spc="-3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Quarterly,</a:t>
            </a:r>
            <a:r>
              <a:rPr lang="en-US" spc="-3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Communications</a:t>
            </a:r>
            <a:r>
              <a:rPr lang="en-US" spc="-3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of</a:t>
            </a:r>
            <a:r>
              <a:rPr lang="en-US" spc="-35"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the</a:t>
            </a:r>
            <a:r>
              <a:rPr lang="en-US" spc="-4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ACM,</a:t>
            </a:r>
            <a:r>
              <a:rPr lang="en-US" spc="345"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Decision</a:t>
            </a:r>
            <a:r>
              <a:rPr lang="en-US" spc="-4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Sciences,</a:t>
            </a:r>
            <a:r>
              <a:rPr lang="en-US" spc="-4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and</a:t>
            </a:r>
            <a:r>
              <a:rPr lang="en-US" spc="-40" dirty="0">
                <a:solidFill>
                  <a:srgbClr val="212121"/>
                </a:solidFill>
                <a:latin typeface="Times New Roman" charset="0"/>
                <a:ea typeface="Times New Roman" charset="0"/>
                <a:cs typeface="Times New Roman" charset="0"/>
              </a:rPr>
              <a:t> </a:t>
            </a:r>
            <a:r>
              <a:rPr lang="en-US" dirty="0">
                <a:solidFill>
                  <a:srgbClr val="212121"/>
                </a:solidFill>
                <a:latin typeface="Times New Roman" charset="0"/>
                <a:ea typeface="Times New Roman" charset="0"/>
                <a:cs typeface="Times New Roman" charset="0"/>
              </a:rPr>
              <a:t>many</a:t>
            </a:r>
            <a:r>
              <a:rPr lang="en-US" spc="-40" dirty="0">
                <a:solidFill>
                  <a:srgbClr val="212121"/>
                </a:solidFill>
                <a:latin typeface="Times New Roman" charset="0"/>
                <a:ea typeface="Times New Roman" charset="0"/>
                <a:cs typeface="Times New Roman" charset="0"/>
              </a:rPr>
              <a:t> </a:t>
            </a:r>
            <a:r>
              <a:rPr lang="en-US" spc="-5" dirty="0">
                <a:solidFill>
                  <a:srgbClr val="212121"/>
                </a:solidFill>
                <a:latin typeface="Times New Roman" charset="0"/>
                <a:ea typeface="Times New Roman" charset="0"/>
                <a:cs typeface="Times New Roman" charset="0"/>
              </a:rPr>
              <a:t>others.</a:t>
            </a:r>
            <a:endParaRPr lang="en-US" dirty="0">
              <a:effectLst/>
              <a:latin typeface="Times New Roman" charset="0"/>
              <a:ea typeface="Times New Roman" charset="0"/>
              <a:cs typeface="Times New Roman"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490949"/>
            <a:ext cx="1676400" cy="2412810"/>
          </a:xfrm>
          <a:prstGeom prst="rect">
            <a:avLst/>
          </a:prstGeom>
        </p:spPr>
      </p:pic>
      <p:sp>
        <p:nvSpPr>
          <p:cNvPr id="10" name="Rectangle 9"/>
          <p:cNvSpPr/>
          <p:nvPr/>
        </p:nvSpPr>
        <p:spPr>
          <a:xfrm>
            <a:off x="2287772" y="3331022"/>
            <a:ext cx="6629400" cy="2862322"/>
          </a:xfrm>
          <a:prstGeom prst="rect">
            <a:avLst/>
          </a:prstGeom>
        </p:spPr>
        <p:txBody>
          <a:bodyPr wrap="square">
            <a:spAutoFit/>
          </a:bodyPr>
          <a:lstStyle/>
          <a:p>
            <a:pPr marR="194945">
              <a:spcBef>
                <a:spcPts val="345"/>
              </a:spcBef>
            </a:pPr>
            <a:r>
              <a:rPr lang="en-US" spc="-5" dirty="0">
                <a:latin typeface="Times New Roman" charset="0"/>
                <a:ea typeface="Times New Roman" charset="0"/>
                <a:cs typeface="Times New Roman" charset="0"/>
              </a:rPr>
              <a:t>Program</a:t>
            </a:r>
            <a:r>
              <a:rPr lang="en-US" spc="-3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Digital</a:t>
            </a:r>
            <a:r>
              <a:rPr lang="en-US" spc="-3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Convergence</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Business,</a:t>
            </a:r>
            <a:r>
              <a:rPr lang="en-US" spc="-3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and</a:t>
            </a:r>
            <a:r>
              <a:rPr lang="en-US" spc="-4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Director</a:t>
            </a:r>
            <a:r>
              <a:rPr lang="en-US" spc="-3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a:t>
            </a:r>
            <a:r>
              <a:rPr lang="en-US" spc="-3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Cyber</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Emotions</a:t>
            </a:r>
            <a:r>
              <a:rPr lang="en-US" spc="-4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Research</a:t>
            </a:r>
            <a:r>
              <a:rPr lang="en-US" spc="-3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Institute</a:t>
            </a:r>
            <a:r>
              <a:rPr lang="en-US" spc="-3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at</a:t>
            </a:r>
            <a:r>
              <a:rPr lang="en-US" spc="225" dirty="0">
                <a:latin typeface="Times New Roman" charset="0"/>
                <a:ea typeface="Times New Roman" charset="0"/>
                <a:cs typeface="Times New Roman" charset="0"/>
              </a:rPr>
              <a:t> </a:t>
            </a:r>
            <a:r>
              <a:rPr lang="en-US" spc="-5" dirty="0" err="1">
                <a:latin typeface="Times New Roman" charset="0"/>
                <a:ea typeface="Times New Roman" charset="0"/>
                <a:cs typeface="Times New Roman" charset="0"/>
              </a:rPr>
              <a:t>YeungNam</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University,</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South</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Korea.</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He</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was</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pioneer</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network</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science</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open</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and</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big</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data</a:t>
            </a:r>
            <a:r>
              <a:rPr lang="en-US" spc="27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a:t>
            </a:r>
            <a:r>
              <a:rPr lang="en-US" spc="-3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the</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early</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2000s</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(often</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called</a:t>
            </a:r>
            <a:r>
              <a:rPr lang="en-US" spc="-25" dirty="0">
                <a:latin typeface="Times New Roman" charset="0"/>
                <a:ea typeface="Times New Roman" charset="0"/>
                <a:cs typeface="Times New Roman" charset="0"/>
              </a:rPr>
              <a:t> </a:t>
            </a:r>
            <a:r>
              <a:rPr lang="en-US" i="1" dirty="0" err="1">
                <a:latin typeface="Times New Roman" charset="0"/>
                <a:ea typeface="Times New Roman" charset="0"/>
                <a:cs typeface="Times New Roman" charset="0"/>
              </a:rPr>
              <a:t>Webometrics</a:t>
            </a:r>
            <a:r>
              <a:rPr lang="en-US" dirty="0">
                <a:latin typeface="Times New Roman" charset="0"/>
                <a:ea typeface="Times New Roman" charset="0"/>
                <a:cs typeface="Times New Roman" charset="0"/>
              </a:rPr>
              <a:t>)</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when</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he</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used</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to</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work</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for</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Royal</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Netherlands</a:t>
            </a:r>
            <a:r>
              <a:rPr lang="en-US" spc="14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Academy</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and</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lead</a:t>
            </a:r>
            <a:r>
              <a:rPr lang="en-US" spc="-3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the</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World</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Class</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University</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project.</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He</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has</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published</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more</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than</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100</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articles</a:t>
            </a:r>
            <a:r>
              <a:rPr lang="en-US" spc="26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a:t>
            </a:r>
            <a:r>
              <a:rPr lang="en-US" spc="-25"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SSCI</a:t>
            </a:r>
            <a:r>
              <a:rPr lang="en-US" i="1" spc="-1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Journals.</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Several</a:t>
            </a:r>
            <a:r>
              <a:rPr lang="en-US" spc="-1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publications</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were</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included</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in</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top</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10</a:t>
            </a:r>
            <a:r>
              <a:rPr lang="en-US" spc="-1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list</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a:t>
            </a:r>
            <a:r>
              <a:rPr lang="en-US" spc="-1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downloads</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and</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citations</a:t>
            </a:r>
            <a:r>
              <a:rPr lang="en-US" spc="-5" dirty="0" smtClean="0">
                <a:latin typeface="Times New Roman" charset="0"/>
                <a:ea typeface="Times New Roman" charset="0"/>
                <a:cs typeface="Times New Roman" charset="0"/>
              </a:rPr>
              <a:t>. He</a:t>
            </a:r>
            <a:r>
              <a:rPr lang="en-US" spc="-20"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has</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been</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co-awarded</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the</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best</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paper</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EPI-</a:t>
            </a:r>
            <a:r>
              <a:rPr lang="en-US" dirty="0" err="1">
                <a:latin typeface="Times New Roman" charset="0"/>
                <a:ea typeface="Times New Roman" charset="0"/>
                <a:cs typeface="Times New Roman" charset="0"/>
              </a:rPr>
              <a:t>SCImago</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2016</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and</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included</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the</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list</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a:t>
            </a:r>
            <a:r>
              <a:rPr lang="en-US" spc="-2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core-</a:t>
            </a:r>
            <a:r>
              <a:rPr lang="en-US" spc="23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candidates</a:t>
            </a:r>
            <a:r>
              <a:rPr lang="en-US" spc="-3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of</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the</a:t>
            </a:r>
            <a:r>
              <a:rPr lang="en-US" spc="-3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Derek</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de</a:t>
            </a:r>
            <a:r>
              <a:rPr lang="en-US" spc="-25" dirty="0">
                <a:latin typeface="Times New Roman" charset="0"/>
                <a:ea typeface="Times New Roman" charset="0"/>
                <a:cs typeface="Times New Roman" charset="0"/>
              </a:rPr>
              <a:t> </a:t>
            </a:r>
            <a:r>
              <a:rPr lang="en-US" spc="-5" dirty="0" err="1">
                <a:latin typeface="Times New Roman" charset="0"/>
                <a:ea typeface="Times New Roman" charset="0"/>
                <a:cs typeface="Times New Roman" charset="0"/>
              </a:rPr>
              <a:t>Solla</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Price</a:t>
            </a:r>
            <a:r>
              <a:rPr lang="en-US" spc="-20"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Memorial</a:t>
            </a:r>
            <a:r>
              <a:rPr lang="en-US" spc="-25" dirty="0">
                <a:latin typeface="Times New Roman" charset="0"/>
                <a:ea typeface="Times New Roman" charset="0"/>
                <a:cs typeface="Times New Roman" charset="0"/>
              </a:rPr>
              <a:t> </a:t>
            </a:r>
            <a:r>
              <a:rPr lang="en-US" spc="-5" dirty="0">
                <a:latin typeface="Times New Roman" charset="0"/>
                <a:ea typeface="Times New Roman" charset="0"/>
                <a:cs typeface="Times New Roman" charset="0"/>
              </a:rPr>
              <a:t>Medal</a:t>
            </a:r>
            <a:r>
              <a:rPr lang="en-US" spc="-25"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in</a:t>
            </a:r>
            <a:r>
              <a:rPr lang="en-US" spc="-30"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2017.</a:t>
            </a:r>
            <a:endParaRPr lang="en-US" dirty="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481983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84723" y="-1271073"/>
            <a:ext cx="325178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a:latin typeface="Arial" charset="0"/>
              </a:rPr>
              <a:t>Table 1. Three broad problem categories</a:t>
            </a:r>
          </a:p>
          <a:p>
            <a:pPr defTabSz="685800" eaLnBrk="0" fontAlgn="base" hangingPunct="0">
              <a:spcBef>
                <a:spcPct val="0"/>
              </a:spcBef>
              <a:spcAft>
                <a:spcPct val="0"/>
              </a:spcAft>
            </a:pPr>
            <a:endParaRPr lang="en-US" altLang="en-US" sz="1350">
              <a:latin typeface="Arial" charset="0"/>
            </a:endParaRPr>
          </a:p>
        </p:txBody>
      </p:sp>
      <p:sp>
        <p:nvSpPr>
          <p:cNvPr id="13" name="Content Placeholder 12"/>
          <p:cNvSpPr>
            <a:spLocks noGrp="1"/>
          </p:cNvSpPr>
          <p:nvPr>
            <p:ph idx="1"/>
          </p:nvPr>
        </p:nvSpPr>
        <p:spPr>
          <a:xfrm>
            <a:off x="625078" y="2254634"/>
            <a:ext cx="7890272" cy="3118247"/>
          </a:xfrm>
        </p:spPr>
        <p:txBody>
          <a:bodyPr/>
          <a:lstStyle/>
          <a:p>
            <a:pPr marL="0" indent="0" defTabSz="685800">
              <a:spcBef>
                <a:spcPts val="0"/>
              </a:spcBef>
              <a:buNone/>
              <a:defRPr/>
            </a:pPr>
            <a:r>
              <a:rPr lang="ko-KR" altLang="en-US" dirty="0" smtClean="0"/>
              <a:t>  </a:t>
            </a:r>
            <a:endParaRPr lang="en-US" dirty="0"/>
          </a:p>
        </p:txBody>
      </p:sp>
      <p:graphicFrame>
        <p:nvGraphicFramePr>
          <p:cNvPr id="6" name="Table 5"/>
          <p:cNvGraphicFramePr>
            <a:graphicFrameLocks noGrp="1"/>
          </p:cNvGraphicFramePr>
          <p:nvPr>
            <p:extLst/>
          </p:nvPr>
        </p:nvGraphicFramePr>
        <p:xfrm>
          <a:off x="550070" y="1489472"/>
          <a:ext cx="7968853" cy="4099978"/>
        </p:xfrm>
        <a:graphic>
          <a:graphicData uri="http://schemas.openxmlformats.org/drawingml/2006/table">
            <a:tbl>
              <a:tblPr firstRow="1" firstCol="1" bandRow="1">
                <a:tableStyleId>{2D5ABB26-0587-4C30-8999-92F81FD0307C}</a:tableStyleId>
              </a:tblPr>
              <a:tblGrid>
                <a:gridCol w="1577330"/>
                <a:gridCol w="701526"/>
                <a:gridCol w="800693"/>
                <a:gridCol w="797845"/>
                <a:gridCol w="746102"/>
                <a:gridCol w="797845"/>
                <a:gridCol w="649292"/>
                <a:gridCol w="976676"/>
                <a:gridCol w="921544"/>
              </a:tblGrid>
              <a:tr h="285069">
                <a:tc rowSpan="2" grid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Table </a:t>
                      </a:r>
                      <a:r>
                        <a:rPr lang="en-US" altLang="ko-KR" sz="1400" kern="1200" dirty="0" smtClean="0">
                          <a:solidFill>
                            <a:schemeClr val="tx1"/>
                          </a:solidFill>
                          <a:effectLst/>
                          <a:latin typeface="+mn-lt"/>
                          <a:ea typeface="+mn-ea"/>
                          <a:cs typeface="+mn-cs"/>
                        </a:rPr>
                        <a:t>5</a:t>
                      </a:r>
                      <a:r>
                        <a:rPr lang="en-US" sz="1400" kern="1200" dirty="0" smtClean="0">
                          <a:solidFill>
                            <a:schemeClr val="tx1"/>
                          </a:solidFill>
                          <a:effectLst/>
                          <a:latin typeface="+mn-lt"/>
                          <a:ea typeface="+mn-ea"/>
                          <a:cs typeface="+mn-cs"/>
                        </a:rPr>
                        <a:t>. Cross-tabulation of problems and solutions (detailed topic level)</a:t>
                      </a:r>
                    </a:p>
                    <a:p>
                      <a:pPr marL="0" marR="0">
                        <a:lnSpc>
                          <a:spcPct val="107000"/>
                        </a:lnSpc>
                        <a:spcBef>
                          <a:spcPts val="0"/>
                        </a:spcBef>
                        <a:spcAft>
                          <a:spcPts val="0"/>
                        </a:spcAft>
                      </a:pPr>
                      <a:endParaRPr lang="en-US" sz="1400" dirty="0">
                        <a:effectLst/>
                        <a:latin typeface="Calibri" charset="0"/>
                        <a:ea typeface="맑은 고딕" charset="-127"/>
                        <a:cs typeface="Times New Roman" charset="0"/>
                      </a:endParaRPr>
                    </a:p>
                    <a:p>
                      <a:pPr marL="0" marR="0">
                        <a:lnSpc>
                          <a:spcPct val="107000"/>
                        </a:lnSpc>
                        <a:spcBef>
                          <a:spcPts val="0"/>
                        </a:spcBef>
                        <a:spcAft>
                          <a:spcPts val="0"/>
                        </a:spcAft>
                      </a:pPr>
                      <a:r>
                        <a:rPr lang="en-US" sz="1400" dirty="0">
                          <a:effectLst/>
                        </a:rPr>
                        <a:t> </a:t>
                      </a:r>
                      <a:endParaRPr lang="en-US" sz="1400" dirty="0">
                        <a:effectLst/>
                        <a:latin typeface="Calibri" charset="0"/>
                        <a:ea typeface="맑은 고딕" charset="-127"/>
                        <a:cs typeface="Times New Roman" charset="0"/>
                      </a:endParaRPr>
                    </a:p>
                    <a:p>
                      <a:pPr marL="0" marR="0">
                        <a:lnSpc>
                          <a:spcPct val="107000"/>
                        </a:lnSpc>
                        <a:spcBef>
                          <a:spcPts val="0"/>
                        </a:spcBef>
                        <a:spcAft>
                          <a:spcPts val="0"/>
                        </a:spcAft>
                      </a:pPr>
                      <a:r>
                        <a:rPr lang="en-US" sz="1400" dirty="0">
                          <a:effectLst/>
                        </a:rPr>
                        <a:t> </a:t>
                      </a:r>
                      <a:endParaRPr lang="en-US" sz="1400" dirty="0">
                        <a:effectLst/>
                        <a:latin typeface="Calibri" charset="0"/>
                        <a:ea typeface="맑은 고딕" charset="-127"/>
                        <a:cs typeface="Times New Roman" charset="0"/>
                      </a:endParaRPr>
                    </a:p>
                  </a:txBody>
                  <a:tcPr marL="51435" marR="51435" marT="0" marB="0" anchor="b"/>
                </a:tc>
                <a:tc rowSpan="2" hMerge="1">
                  <a:txBody>
                    <a:bodyPr/>
                    <a:lstStyle/>
                    <a:p>
                      <a:pPr marL="0" marR="0">
                        <a:lnSpc>
                          <a:spcPct val="107000"/>
                        </a:lnSpc>
                        <a:spcBef>
                          <a:spcPts val="0"/>
                        </a:spcBef>
                        <a:spcAft>
                          <a:spcPts val="0"/>
                        </a:spcAft>
                      </a:pPr>
                      <a:endParaRPr lang="en-US" sz="1800">
                        <a:effectLst/>
                        <a:latin typeface="Calibri" charset="0"/>
                        <a:ea typeface="맑은 고딕" charset="-127"/>
                        <a:cs typeface="Times New Roman" charset="0"/>
                      </a:endParaRPr>
                    </a:p>
                  </a:txBody>
                  <a:tcPr marL="68580" marR="68580" marT="0" marB="0" anchor="b"/>
                </a:tc>
                <a:tc gridSpan="7">
                  <a:txBody>
                    <a:bodyPr/>
                    <a:lstStyle/>
                    <a:p>
                      <a:pPr marL="0" marR="0" algn="ctr">
                        <a:lnSpc>
                          <a:spcPct val="107000"/>
                        </a:lnSpc>
                        <a:spcBef>
                          <a:spcPts val="0"/>
                        </a:spcBef>
                        <a:spcAft>
                          <a:spcPts val="0"/>
                        </a:spcAft>
                      </a:pPr>
                      <a:r>
                        <a:rPr lang="en-US" sz="1400" dirty="0">
                          <a:effectLst/>
                        </a:rPr>
                        <a:t>Solution</a:t>
                      </a:r>
                      <a:endParaRPr lang="en-US" sz="1400" dirty="0">
                        <a:effectLst/>
                        <a:latin typeface="Calibri" charset="0"/>
                        <a:ea typeface="맑은 고딕" charset="-127"/>
                        <a:cs typeface="Times New Roman" charset="0"/>
                      </a:endParaRPr>
                    </a:p>
                  </a:txBody>
                  <a:tcPr marL="51435" marR="51435" marT="0"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1758">
                <a:tc gridSpan="2" vMerge="1">
                  <a:txBody>
                    <a:bodyPr/>
                    <a:lstStyle/>
                    <a:p>
                      <a:pPr marL="0" marR="0">
                        <a:lnSpc>
                          <a:spcPct val="107000"/>
                        </a:lnSpc>
                        <a:spcBef>
                          <a:spcPts val="0"/>
                        </a:spcBef>
                        <a:spcAft>
                          <a:spcPts val="0"/>
                        </a:spcAft>
                      </a:pPr>
                      <a:endParaRPr lang="en-US" sz="1800" dirty="0">
                        <a:effectLst/>
                        <a:latin typeface="Calibri" charset="0"/>
                        <a:ea typeface="맑은 고딕" charset="-127"/>
                        <a:cs typeface="Times New Roman" charset="0"/>
                      </a:endParaRPr>
                    </a:p>
                  </a:txBody>
                  <a:tcPr marL="68580" marR="68580" marT="0" marB="0" anchor="b"/>
                </a:tc>
                <a:tc hMerge="1" vMerge="1">
                  <a:txBody>
                    <a:bodyPr/>
                    <a:lstStyle/>
                    <a:p>
                      <a:pPr marL="0" marR="0">
                        <a:lnSpc>
                          <a:spcPct val="107000"/>
                        </a:lnSpc>
                        <a:spcBef>
                          <a:spcPts val="0"/>
                        </a:spcBef>
                        <a:spcAft>
                          <a:spcPts val="0"/>
                        </a:spcAft>
                      </a:pPr>
                      <a:endParaRPr lang="en-US" sz="1800" dirty="0">
                        <a:effectLst/>
                        <a:latin typeface="Calibri" charset="0"/>
                        <a:ea typeface="맑은 고딕" charset="-127"/>
                        <a:cs typeface="Times New Roman" charset="0"/>
                      </a:endParaRPr>
                    </a:p>
                  </a:txBody>
                  <a:tcPr marL="68580" marR="68580" marT="0" marB="0" anchor="b"/>
                </a:tc>
                <a:tc>
                  <a:txBody>
                    <a:bodyPr/>
                    <a:lstStyle/>
                    <a:p>
                      <a:pPr marL="0" marR="0">
                        <a:lnSpc>
                          <a:spcPct val="107000"/>
                        </a:lnSpc>
                        <a:spcBef>
                          <a:spcPts val="0"/>
                        </a:spcBef>
                        <a:spcAft>
                          <a:spcPts val="0"/>
                        </a:spcAft>
                      </a:pPr>
                      <a:r>
                        <a:rPr lang="en-US" sz="1400" dirty="0">
                          <a:effectLst/>
                        </a:rPr>
                        <a:t>A parking garage in the square</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nSpc>
                          <a:spcPct val="107000"/>
                        </a:lnSpc>
                        <a:spcBef>
                          <a:spcPts val="0"/>
                        </a:spcBef>
                        <a:spcAft>
                          <a:spcPts val="0"/>
                        </a:spcAft>
                      </a:pPr>
                      <a:r>
                        <a:rPr lang="en-US" sz="1400" dirty="0">
                          <a:effectLst/>
                        </a:rPr>
                        <a:t>Convert a lot into parking space</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nSpc>
                          <a:spcPct val="107000"/>
                        </a:lnSpc>
                        <a:spcBef>
                          <a:spcPts val="0"/>
                        </a:spcBef>
                        <a:spcAft>
                          <a:spcPts val="0"/>
                        </a:spcAft>
                      </a:pPr>
                      <a:r>
                        <a:rPr lang="en-US" sz="1400" dirty="0">
                          <a:effectLst/>
                        </a:rPr>
                        <a:t>Bring business</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nSpc>
                          <a:spcPct val="107000"/>
                        </a:lnSpc>
                        <a:spcBef>
                          <a:spcPts val="0"/>
                        </a:spcBef>
                        <a:spcAft>
                          <a:spcPts val="0"/>
                        </a:spcAft>
                      </a:pPr>
                      <a:r>
                        <a:rPr lang="en-US" sz="1400" dirty="0">
                          <a:effectLst/>
                        </a:rPr>
                        <a:t>Inform the public about projects</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nSpc>
                          <a:spcPct val="107000"/>
                        </a:lnSpc>
                        <a:spcBef>
                          <a:spcPts val="0"/>
                        </a:spcBef>
                        <a:spcAft>
                          <a:spcPts val="0"/>
                        </a:spcAft>
                      </a:pPr>
                      <a:r>
                        <a:rPr lang="en-US" sz="1400" dirty="0">
                          <a:effectLst/>
                        </a:rPr>
                        <a:t>Give locals a free pass</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nSpc>
                          <a:spcPct val="107000"/>
                        </a:lnSpc>
                        <a:spcBef>
                          <a:spcPts val="0"/>
                        </a:spcBef>
                        <a:spcAft>
                          <a:spcPts val="0"/>
                        </a:spcAft>
                      </a:pPr>
                      <a:r>
                        <a:rPr lang="en-US" sz="1400" dirty="0">
                          <a:effectLst/>
                        </a:rPr>
                        <a:t>Help people through education</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nSpc>
                          <a:spcPct val="107000"/>
                        </a:lnSpc>
                        <a:spcBef>
                          <a:spcPts val="0"/>
                        </a:spcBef>
                        <a:spcAft>
                          <a:spcPts val="0"/>
                        </a:spcAft>
                      </a:pPr>
                      <a:r>
                        <a:rPr lang="en-US" sz="1400" dirty="0">
                          <a:effectLst/>
                        </a:rPr>
                        <a:t>Traffic laws</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r>
              <a:tr h="423617">
                <a:tc gridSpan="2">
                  <a:txBody>
                    <a:bodyPr/>
                    <a:lstStyle/>
                    <a:p>
                      <a:pPr marL="0" marR="0" algn="ctr">
                        <a:lnSpc>
                          <a:spcPct val="107000"/>
                        </a:lnSpc>
                        <a:spcBef>
                          <a:spcPts val="0"/>
                        </a:spcBef>
                        <a:spcAft>
                          <a:spcPts val="0"/>
                        </a:spcAft>
                      </a:pPr>
                      <a:r>
                        <a:rPr lang="en-US" sz="1400" dirty="0">
                          <a:effectLst/>
                        </a:rPr>
                        <a:t>Problem</a:t>
                      </a:r>
                      <a:endParaRPr lang="en-US" sz="1400" dirty="0">
                        <a:effectLst/>
                        <a:latin typeface="Calibri" charset="0"/>
                        <a:ea typeface="맑은 고딕" charset="-127"/>
                        <a:cs typeface="Times New Roman" charset="0"/>
                      </a:endParaRPr>
                    </a:p>
                  </a:txBody>
                  <a:tcPr marL="51435" marR="51435" marT="0" marB="0" anchor="b">
                    <a:solidFill>
                      <a:schemeClr val="accent2"/>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S16.1</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S16.2</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S16.5</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S16.8</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S16.10</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S16.11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S16.16</a:t>
                      </a:r>
                      <a:endParaRPr lang="en-US" sz="1400">
                        <a:effectLst/>
                        <a:latin typeface="Calibri" charset="0"/>
                        <a:ea typeface="맑은 고딕" charset="-127"/>
                        <a:cs typeface="Times New Roman" charset="0"/>
                      </a:endParaRPr>
                    </a:p>
                  </a:txBody>
                  <a:tcPr marL="51435" marR="51435" marT="0" marB="0" anchor="b"/>
                </a:tc>
              </a:tr>
              <a:tr h="220352">
                <a:tc>
                  <a:txBody>
                    <a:bodyPr/>
                    <a:lstStyle/>
                    <a:p>
                      <a:pPr marL="0" marR="0">
                        <a:lnSpc>
                          <a:spcPct val="107000"/>
                        </a:lnSpc>
                        <a:spcBef>
                          <a:spcPts val="0"/>
                        </a:spcBef>
                        <a:spcAft>
                          <a:spcPts val="0"/>
                        </a:spcAft>
                      </a:pPr>
                      <a:r>
                        <a:rPr lang="en-US" sz="1400" dirty="0">
                          <a:effectLst/>
                        </a:rPr>
                        <a:t>Parking</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P16.1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r>
              <a:tr h="220352">
                <a:tc>
                  <a:txBody>
                    <a:bodyPr/>
                    <a:lstStyle/>
                    <a:p>
                      <a:pPr marL="0" marR="0">
                        <a:lnSpc>
                          <a:spcPct val="107000"/>
                        </a:lnSpc>
                        <a:spcBef>
                          <a:spcPts val="0"/>
                        </a:spcBef>
                        <a:spcAft>
                          <a:spcPts val="0"/>
                        </a:spcAft>
                      </a:pPr>
                      <a:r>
                        <a:rPr lang="en-US" sz="1400" dirty="0">
                          <a:effectLst/>
                        </a:rPr>
                        <a:t>The Square</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P16.2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r>
              <a:tr h="440703">
                <a:tc>
                  <a:txBody>
                    <a:bodyPr/>
                    <a:lstStyle/>
                    <a:p>
                      <a:pPr marL="0" marR="0">
                        <a:lnSpc>
                          <a:spcPct val="107000"/>
                        </a:lnSpc>
                        <a:spcBef>
                          <a:spcPts val="0"/>
                        </a:spcBef>
                        <a:spcAft>
                          <a:spcPts val="0"/>
                        </a:spcAft>
                      </a:pPr>
                      <a:r>
                        <a:rPr lang="en-US" sz="1400" dirty="0">
                          <a:effectLst/>
                        </a:rPr>
                        <a:t>Public amenities/ infrastructure</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P16.3</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r>
              <a:tr h="440246">
                <a:tc>
                  <a:txBody>
                    <a:bodyPr/>
                    <a:lstStyle/>
                    <a:p>
                      <a:pPr marL="0" marR="0">
                        <a:lnSpc>
                          <a:spcPct val="107000"/>
                        </a:lnSpc>
                        <a:spcBef>
                          <a:spcPts val="0"/>
                        </a:spcBef>
                        <a:spcAft>
                          <a:spcPts val="0"/>
                        </a:spcAft>
                      </a:pPr>
                      <a:r>
                        <a:rPr lang="en-US" sz="1400" dirty="0">
                          <a:effectLst/>
                        </a:rPr>
                        <a:t>Downtown parking &amp; pedestrian</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P16.4</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r>
              <a:tr h="220352">
                <a:tc>
                  <a:txBody>
                    <a:bodyPr/>
                    <a:lstStyle/>
                    <a:p>
                      <a:pPr marL="0" marR="0">
                        <a:lnSpc>
                          <a:spcPct val="107000"/>
                        </a:lnSpc>
                        <a:spcBef>
                          <a:spcPts val="0"/>
                        </a:spcBef>
                        <a:spcAft>
                          <a:spcPts val="0"/>
                        </a:spcAft>
                      </a:pPr>
                      <a:r>
                        <a:rPr lang="en-US" sz="1400" dirty="0">
                          <a:effectLst/>
                        </a:rPr>
                        <a:t>Jobs</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P16.5</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r>
              <a:tr h="220352">
                <a:tc>
                  <a:txBody>
                    <a:bodyPr/>
                    <a:lstStyle/>
                    <a:p>
                      <a:pPr marL="0" marR="0">
                        <a:lnSpc>
                          <a:spcPct val="107000"/>
                        </a:lnSpc>
                        <a:spcBef>
                          <a:spcPts val="0"/>
                        </a:spcBef>
                        <a:spcAft>
                          <a:spcPts val="0"/>
                        </a:spcAft>
                      </a:pPr>
                      <a:r>
                        <a:rPr lang="en-US" sz="1400" dirty="0">
                          <a:effectLst/>
                        </a:rPr>
                        <a:t>Homelessness</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P16.7</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2</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r>
              <a:tr h="423617">
                <a:tc>
                  <a:txBody>
                    <a:bodyPr/>
                    <a:lstStyle/>
                    <a:p>
                      <a:pPr marL="0" marR="0">
                        <a:lnSpc>
                          <a:spcPct val="107000"/>
                        </a:lnSpc>
                        <a:spcBef>
                          <a:spcPts val="0"/>
                        </a:spcBef>
                        <a:spcAft>
                          <a:spcPts val="0"/>
                        </a:spcAft>
                      </a:pPr>
                      <a:r>
                        <a:rPr lang="en-US" sz="1400" dirty="0">
                          <a:effectLst/>
                        </a:rPr>
                        <a:t>Traffic, traffic lights</a:t>
                      </a:r>
                      <a:endParaRPr lang="en-US" sz="1400" dirty="0">
                        <a:effectLst/>
                        <a:latin typeface="Calibri" charset="0"/>
                        <a:ea typeface="맑은 고딕" charset="-127"/>
                        <a:cs typeface="Times New Roman" charset="0"/>
                      </a:endParaRPr>
                    </a:p>
                  </a:txBody>
                  <a:tcPr marL="51435" marR="51435" marT="0" marB="0" anchor="b">
                    <a:solidFill>
                      <a:schemeClr val="accent2">
                        <a:lumMod val="40000"/>
                        <a:lumOff val="60000"/>
                      </a:schemeClr>
                    </a:solidFill>
                  </a:tcPr>
                </a:tc>
                <a:tc>
                  <a:txBody>
                    <a:bodyPr/>
                    <a:lstStyle/>
                    <a:p>
                      <a:pPr marL="0" marR="0" algn="ctr">
                        <a:lnSpc>
                          <a:spcPct val="107000"/>
                        </a:lnSpc>
                        <a:spcBef>
                          <a:spcPts val="0"/>
                        </a:spcBef>
                        <a:spcAft>
                          <a:spcPts val="0"/>
                        </a:spcAft>
                      </a:pPr>
                      <a:r>
                        <a:rPr lang="en-US" sz="1400">
                          <a:effectLst/>
                        </a:rPr>
                        <a:t>P16.11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a:effectLst/>
                        </a:rPr>
                        <a:t>0</a:t>
                      </a:r>
                      <a:endParaRPr lang="en-US" sz="1400">
                        <a:effectLst/>
                        <a:latin typeface="Calibri" charset="0"/>
                        <a:ea typeface="맑은 고딕" charset="-127"/>
                        <a:cs typeface="Times New Roman" charset="0"/>
                      </a:endParaRPr>
                    </a:p>
                  </a:txBody>
                  <a:tcPr marL="51435" marR="51435" marT="0" marB="0" anchor="b"/>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charset="0"/>
                        <a:ea typeface="맑은 고딕" charset="-127"/>
                        <a:cs typeface="Times New Roman" charset="0"/>
                      </a:endParaRPr>
                    </a:p>
                  </a:txBody>
                  <a:tcPr marL="51435" marR="51435" marT="0" marB="0" anchor="b"/>
                </a:tc>
              </a:tr>
            </a:tbl>
          </a:graphicData>
        </a:graphic>
      </p:graphicFrame>
    </p:spTree>
    <p:extLst>
      <p:ext uri="{BB962C8B-B14F-4D97-AF65-F5344CB8AC3E}">
        <p14:creationId xmlns:p14="http://schemas.microsoft.com/office/powerpoint/2010/main" val="1465636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1" name="Rectangle 2"/>
          <p:cNvSpPr>
            <a:spLocks noChangeArrowheads="1"/>
          </p:cNvSpPr>
          <p:nvPr/>
        </p:nvSpPr>
        <p:spPr bwMode="auto">
          <a:xfrm>
            <a:off x="-1584723" y="-1271073"/>
            <a:ext cx="325178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a:latin typeface="Arial" charset="0"/>
              </a:rPr>
              <a:t>Table 1. Three broad problem categories</a:t>
            </a:r>
          </a:p>
          <a:p>
            <a:pPr defTabSz="685800" eaLnBrk="0" fontAlgn="base" hangingPunct="0">
              <a:spcBef>
                <a:spcPct val="0"/>
              </a:spcBef>
              <a:spcAft>
                <a:spcPct val="0"/>
              </a:spcAft>
            </a:pPr>
            <a:endParaRPr lang="en-US" altLang="en-US" sz="1350">
              <a:latin typeface="Arial" charset="0"/>
            </a:endParaRPr>
          </a:p>
        </p:txBody>
      </p:sp>
      <p:sp>
        <p:nvSpPr>
          <p:cNvPr id="13" name="Content Placeholder 12"/>
          <p:cNvSpPr>
            <a:spLocks noGrp="1"/>
          </p:cNvSpPr>
          <p:nvPr>
            <p:ph idx="1"/>
          </p:nvPr>
        </p:nvSpPr>
        <p:spPr>
          <a:xfrm>
            <a:off x="625078" y="2254634"/>
            <a:ext cx="7890272" cy="3118247"/>
          </a:xfrm>
        </p:spPr>
        <p:txBody>
          <a:bodyPr/>
          <a:lstStyle/>
          <a:p>
            <a:pPr marL="0" indent="0" defTabSz="685800">
              <a:spcBef>
                <a:spcPts val="0"/>
              </a:spcBef>
              <a:buNone/>
              <a:defRPr/>
            </a:pPr>
            <a:r>
              <a:rPr lang="ko-KR" altLang="en-US" dirty="0" smtClean="0"/>
              <a:t>  </a:t>
            </a:r>
            <a:endParaRPr lang="en-US" dirty="0"/>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82" y="1131094"/>
            <a:ext cx="4136231" cy="4010330"/>
          </a:xfrm>
          <a:prstGeom prst="rect">
            <a:avLst/>
          </a:prstGeom>
          <a:noFill/>
          <a:ln>
            <a:noFill/>
          </a:ln>
        </p:spPr>
      </p:pic>
      <p:sp>
        <p:nvSpPr>
          <p:cNvPr id="7" name="Rectangle 6"/>
          <p:cNvSpPr/>
          <p:nvPr/>
        </p:nvSpPr>
        <p:spPr>
          <a:xfrm>
            <a:off x="625078" y="5141424"/>
            <a:ext cx="3790950" cy="507831"/>
          </a:xfrm>
          <a:prstGeom prst="rect">
            <a:avLst/>
          </a:prstGeom>
        </p:spPr>
        <p:txBody>
          <a:bodyPr wrap="square">
            <a:spAutoFit/>
          </a:bodyPr>
          <a:lstStyle/>
          <a:p>
            <a:r>
              <a:rPr lang="en-US" sz="1350" dirty="0">
                <a:ea typeface="맑은 고딕" charset="-127"/>
              </a:rPr>
              <a:t>Figure </a:t>
            </a:r>
            <a:r>
              <a:rPr lang="en-US" altLang="ko-KR" sz="1350" dirty="0">
                <a:ea typeface="맑은 고딕" charset="-127"/>
              </a:rPr>
              <a:t>6</a:t>
            </a:r>
            <a:r>
              <a:rPr lang="en-US" sz="1350" dirty="0">
                <a:ea typeface="맑은 고딕" charset="-127"/>
              </a:rPr>
              <a:t>. </a:t>
            </a:r>
            <a:r>
              <a:rPr lang="en-US" sz="1350" dirty="0">
                <a:ea typeface="맑은 고딕" charset="-127"/>
              </a:rPr>
              <a:t>Correspondence map of problems and solutions (broad abstraction level)</a:t>
            </a:r>
            <a:r>
              <a:rPr lang="en-US" sz="1350" dirty="0"/>
              <a:t> </a:t>
            </a:r>
          </a:p>
        </p:txBody>
      </p:sp>
    </p:spTree>
    <p:extLst>
      <p:ext uri="{BB962C8B-B14F-4D97-AF65-F5344CB8AC3E}">
        <p14:creationId xmlns:p14="http://schemas.microsoft.com/office/powerpoint/2010/main" val="1310400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200" dirty="0" err="1"/>
              <a:t>Clower</a:t>
            </a:r>
            <a:r>
              <a:rPr lang="en-US" sz="2200" dirty="0"/>
              <a:t>, T. L., &amp; Weinstein, B. L. (2008). A Look at the Economic and Demographic </a:t>
            </a:r>
            <a:r>
              <a:rPr lang="en-US" sz="2200" dirty="0" smtClean="0"/>
              <a:t>Projections </a:t>
            </a:r>
            <a:r>
              <a:rPr lang="en-US" sz="2200" dirty="0"/>
              <a:t>for the City of Denton</a:t>
            </a:r>
            <a:r>
              <a:rPr lang="en-US" sz="2200" dirty="0" smtClean="0"/>
              <a:t>.</a:t>
            </a:r>
          </a:p>
          <a:p>
            <a:pPr marL="0" indent="0">
              <a:buNone/>
            </a:pPr>
            <a:r>
              <a:rPr lang="en-US" sz="2200" dirty="0" err="1" smtClean="0"/>
              <a:t>Dameri</a:t>
            </a:r>
            <a:r>
              <a:rPr lang="en-US" sz="2200" dirty="0"/>
              <a:t>, R. P. (2013). Searching for Smart City definition: a comprehensive </a:t>
            </a:r>
            <a:r>
              <a:rPr lang="en-US" sz="2200" dirty="0" smtClean="0"/>
              <a:t>proposal</a:t>
            </a:r>
            <a:r>
              <a:rPr lang="en-US" sz="2200" dirty="0"/>
              <a:t>. </a:t>
            </a:r>
            <a:r>
              <a:rPr lang="en-US" sz="2200" i="1" dirty="0"/>
              <a:t>International Journal of Computers &amp; Technology</a:t>
            </a:r>
            <a:r>
              <a:rPr lang="en-US" sz="2200" dirty="0"/>
              <a:t>, </a:t>
            </a:r>
            <a:r>
              <a:rPr lang="en-US" sz="2200" i="1" dirty="0"/>
              <a:t>11</a:t>
            </a:r>
            <a:r>
              <a:rPr lang="en-US" sz="2200" dirty="0"/>
              <a:t>(5), </a:t>
            </a:r>
            <a:r>
              <a:rPr lang="en-US" sz="2200" dirty="0" smtClean="0"/>
              <a:t>2544-2551</a:t>
            </a:r>
            <a:r>
              <a:rPr lang="en-US" sz="2200" dirty="0" smtClean="0"/>
              <a:t>.</a:t>
            </a:r>
          </a:p>
          <a:p>
            <a:pPr marL="0" indent="0">
              <a:buNone/>
            </a:pPr>
            <a:r>
              <a:rPr lang="en-US" sz="2200" dirty="0" err="1"/>
              <a:t>Jick</a:t>
            </a:r>
            <a:r>
              <a:rPr lang="en-US" sz="2200" dirty="0"/>
              <a:t>, T. D. (1979). Mixing qualitative and quantitative methods: Triangulation in </a:t>
            </a:r>
            <a:r>
              <a:rPr lang="en-US" sz="2200" dirty="0" smtClean="0"/>
              <a:t>action.</a:t>
            </a:r>
            <a:r>
              <a:rPr lang="en-US" sz="2200" dirty="0"/>
              <a:t> </a:t>
            </a:r>
            <a:r>
              <a:rPr lang="en-US" sz="2200" i="1" dirty="0"/>
              <a:t>Administrative science quarterly</a:t>
            </a:r>
            <a:r>
              <a:rPr lang="en-US" sz="2200" dirty="0"/>
              <a:t>, </a:t>
            </a:r>
            <a:r>
              <a:rPr lang="en-US" sz="2200" i="1" dirty="0"/>
              <a:t>24</a:t>
            </a:r>
            <a:r>
              <a:rPr lang="en-US" sz="2200" dirty="0"/>
              <a:t>(4), 602-611</a:t>
            </a:r>
            <a:r>
              <a:rPr lang="en-US" sz="2200" dirty="0" smtClean="0"/>
              <a:t>.</a:t>
            </a:r>
            <a:endParaRPr lang="en-US" sz="2200" dirty="0"/>
          </a:p>
          <a:p>
            <a:pPr marL="0" indent="0">
              <a:buNone/>
            </a:pPr>
            <a:r>
              <a:rPr lang="en-US" sz="2200" dirty="0" err="1" smtClean="0"/>
              <a:t>Marchal</a:t>
            </a:r>
            <a:r>
              <a:rPr lang="en-US" sz="2200" dirty="0"/>
              <a:t>, V., </a:t>
            </a:r>
            <a:r>
              <a:rPr lang="en-US" sz="2200" dirty="0" err="1"/>
              <a:t>Dellink</a:t>
            </a:r>
            <a:r>
              <a:rPr lang="en-US" sz="2200" dirty="0"/>
              <a:t>, R., van </a:t>
            </a:r>
            <a:r>
              <a:rPr lang="en-US" sz="2200" dirty="0" err="1"/>
              <a:t>Vuuren</a:t>
            </a:r>
            <a:r>
              <a:rPr lang="en-US" sz="2200" dirty="0"/>
              <a:t>, D., Clapp, C., Château, J., </a:t>
            </a:r>
            <a:r>
              <a:rPr lang="en-US" sz="2200" dirty="0" err="1"/>
              <a:t>Lanzi</a:t>
            </a:r>
            <a:r>
              <a:rPr lang="en-US" sz="2200" dirty="0"/>
              <a:t>, E., </a:t>
            </a:r>
            <a:r>
              <a:rPr lang="en-US" sz="2200" dirty="0" smtClean="0"/>
              <a:t>&amp; </a:t>
            </a:r>
            <a:r>
              <a:rPr lang="en-US" sz="2200" dirty="0"/>
              <a:t>van </a:t>
            </a:r>
            <a:r>
              <a:rPr lang="en-US" sz="2200" dirty="0" err="1" smtClean="0"/>
              <a:t>Vliet</a:t>
            </a:r>
            <a:r>
              <a:rPr lang="en-US" sz="2200" dirty="0" smtClean="0"/>
              <a:t>, J. (2012). OECD environmental outlook to 2050: the consequences of inaction.</a:t>
            </a:r>
            <a:endParaRPr lang="en-US" sz="2200" dirty="0" smtClean="0"/>
          </a:p>
          <a:p>
            <a:pPr marL="0" indent="0">
              <a:buNone/>
            </a:pPr>
            <a:r>
              <a:rPr lang="en-US" sz="2200" dirty="0"/>
              <a:t>Nam, T., &amp; Pardo, T. A. (2011, June). Conceptualizing smart city with dimensions of </a:t>
            </a:r>
            <a:r>
              <a:rPr lang="en-US" sz="2200" dirty="0" smtClean="0"/>
              <a:t>technology</a:t>
            </a:r>
            <a:r>
              <a:rPr lang="en-US" sz="2200" dirty="0"/>
              <a:t>, people, and institutions. In Proceedings of the 12th Annual </a:t>
            </a:r>
            <a:r>
              <a:rPr lang="en-US" sz="2200" dirty="0" smtClean="0"/>
              <a:t>International </a:t>
            </a:r>
            <a:r>
              <a:rPr lang="en-US" sz="2200" dirty="0"/>
              <a:t>Digital Government Research Conference: Digital Government </a:t>
            </a:r>
            <a:r>
              <a:rPr lang="en-US" sz="2200" dirty="0" smtClean="0"/>
              <a:t>Innovation </a:t>
            </a:r>
            <a:r>
              <a:rPr lang="en-US" sz="2200" dirty="0"/>
              <a:t>in Challenging Times (pp. 282-291). ACM.</a:t>
            </a:r>
          </a:p>
          <a:p>
            <a:endParaRPr lang="en-US" dirty="0"/>
          </a:p>
          <a:p>
            <a:endParaRPr lang="en-US" dirty="0"/>
          </a:p>
        </p:txBody>
      </p:sp>
    </p:spTree>
    <p:extLst>
      <p:ext uri="{BB962C8B-B14F-4D97-AF65-F5344CB8AC3E}">
        <p14:creationId xmlns:p14="http://schemas.microsoft.com/office/powerpoint/2010/main" val="1502408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pPr algn="ctr"/>
            <a:r>
              <a:rPr lang="en-US" dirty="0" smtClean="0"/>
              <a:t>Thank You</a:t>
            </a:r>
            <a:endParaRPr lang="en-US" dirty="0"/>
          </a:p>
        </p:txBody>
      </p:sp>
      <p:sp>
        <p:nvSpPr>
          <p:cNvPr id="3" name="Content Placeholder 2"/>
          <p:cNvSpPr>
            <a:spLocks noGrp="1"/>
          </p:cNvSpPr>
          <p:nvPr>
            <p:ph idx="1"/>
          </p:nvPr>
        </p:nvSpPr>
        <p:spPr>
          <a:xfrm>
            <a:off x="457200" y="3048000"/>
            <a:ext cx="8229600" cy="3078163"/>
          </a:xfrm>
        </p:spPr>
        <p:txBody>
          <a:bodyPr/>
          <a:lstStyle/>
          <a:p>
            <a:pPr marL="0" indent="0" algn="ctr">
              <a:buNone/>
            </a:pPr>
            <a:r>
              <a:rPr lang="en-US" dirty="0" smtClean="0"/>
              <a:t>Questions?</a:t>
            </a:r>
            <a:endParaRPr lang="en-US" dirty="0"/>
          </a:p>
        </p:txBody>
      </p:sp>
      <p:sp>
        <p:nvSpPr>
          <p:cNvPr id="4" name="Slide Number Placeholder 3"/>
          <p:cNvSpPr>
            <a:spLocks noGrp="1"/>
          </p:cNvSpPr>
          <p:nvPr>
            <p:ph type="sldNum" sz="quarter" idx="12"/>
          </p:nvPr>
        </p:nvSpPr>
        <p:spPr/>
        <p:txBody>
          <a:bodyPr/>
          <a:lstStyle/>
          <a:p>
            <a:fld id="{7BD27C4D-4847-420D-A7E4-B438767B516A}" type="slidenum">
              <a:rPr lang="en-US" smtClean="0"/>
              <a:t>33</a:t>
            </a:fld>
            <a:endParaRPr lang="en-US" dirty="0"/>
          </a:p>
        </p:txBody>
      </p:sp>
    </p:spTree>
    <p:extLst>
      <p:ext uri="{BB962C8B-B14F-4D97-AF65-F5344CB8AC3E}">
        <p14:creationId xmlns:p14="http://schemas.microsoft.com/office/powerpoint/2010/main" val="449249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Government Information Quarterly</a:t>
            </a:r>
            <a:endParaRPr lang="en-US" i="1" dirty="0"/>
          </a:p>
        </p:txBody>
      </p:sp>
      <p:sp>
        <p:nvSpPr>
          <p:cNvPr id="3" name="Content Placeholder 2"/>
          <p:cNvSpPr>
            <a:spLocks noGrp="1"/>
          </p:cNvSpPr>
          <p:nvPr>
            <p:ph idx="1"/>
          </p:nvPr>
        </p:nvSpPr>
        <p:spPr>
          <a:xfrm>
            <a:off x="457200" y="1341437"/>
            <a:ext cx="3352800" cy="4754563"/>
          </a:xfrm>
        </p:spPr>
        <p:txBody>
          <a:bodyPr>
            <a:normAutofit/>
          </a:bodyPr>
          <a:lstStyle/>
          <a:p>
            <a:r>
              <a:rPr lang="en-US" dirty="0" smtClean="0"/>
              <a:t>Scopus coverage years: from 1984 to Present</a:t>
            </a:r>
          </a:p>
          <a:p>
            <a:r>
              <a:rPr lang="en-US" dirty="0" smtClean="0"/>
              <a:t>Publisher: Elsevier</a:t>
            </a:r>
            <a:endParaRPr lang="en-US" dirty="0"/>
          </a:p>
          <a:p>
            <a:r>
              <a:rPr lang="en-US" dirty="0" smtClean="0"/>
              <a:t>Subject </a:t>
            </a:r>
            <a:r>
              <a:rPr lang="en-US" dirty="0"/>
              <a:t>area</a:t>
            </a:r>
            <a:r>
              <a:rPr lang="en-US" dirty="0" smtClean="0"/>
              <a:t>: </a:t>
            </a:r>
            <a:r>
              <a:rPr lang="en-US" b="1" dirty="0" smtClean="0"/>
              <a:t>Social </a:t>
            </a:r>
            <a:r>
              <a:rPr lang="en-US" b="1" dirty="0"/>
              <a:t>Sciences</a:t>
            </a:r>
            <a:r>
              <a:rPr lang="en-US" dirty="0"/>
              <a:t>: Sociology and Political </a:t>
            </a:r>
            <a:r>
              <a:rPr lang="en-US" dirty="0" smtClean="0"/>
              <a:t>Science</a:t>
            </a:r>
            <a:r>
              <a:rPr lang="en-US" dirty="0"/>
              <a:t>: Library and Information </a:t>
            </a:r>
            <a:r>
              <a:rPr lang="en-US" dirty="0" smtClean="0"/>
              <a:t>Sciences: Law</a:t>
            </a:r>
          </a:p>
          <a:p>
            <a:endParaRPr lang="en-US"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40307913"/>
              </p:ext>
            </p:extLst>
          </p:nvPr>
        </p:nvGraphicFramePr>
        <p:xfrm>
          <a:off x="4315046" y="1519208"/>
          <a:ext cx="4447953" cy="4202104"/>
        </p:xfrm>
        <a:graphic>
          <a:graphicData uri="http://schemas.openxmlformats.org/drawingml/2006/table">
            <a:tbl>
              <a:tblPr/>
              <a:tblGrid>
                <a:gridCol w="1933354"/>
                <a:gridCol w="1031948"/>
                <a:gridCol w="1482651"/>
              </a:tblGrid>
              <a:tr h="1107728">
                <a:tc>
                  <a:txBody>
                    <a:bodyPr/>
                    <a:lstStyle/>
                    <a:p>
                      <a:pPr algn="l" fontAlgn="t"/>
                      <a:r>
                        <a:rPr lang="en-US" b="0" dirty="0" smtClean="0">
                          <a:effectLst/>
                        </a:rPr>
                        <a:t>Category</a:t>
                      </a:r>
                    </a:p>
                    <a:p>
                      <a:pPr marL="0" marR="0" indent="0" algn="l" defTabSz="914400" rtl="0" eaLnBrk="1" fontAlgn="t" latinLnBrk="0" hangingPunct="1">
                        <a:lnSpc>
                          <a:spcPct val="100000"/>
                        </a:lnSpc>
                        <a:spcBef>
                          <a:spcPts val="0"/>
                        </a:spcBef>
                        <a:spcAft>
                          <a:spcPts val="0"/>
                        </a:spcAft>
                        <a:buClrTx/>
                        <a:buSzTx/>
                        <a:buFontTx/>
                        <a:buNone/>
                        <a:tabLst/>
                        <a:defRPr/>
                      </a:pPr>
                      <a:r>
                        <a:rPr lang="en-US" dirty="0" smtClean="0">
                          <a:effectLst/>
                        </a:rPr>
                        <a:t>Social Sciences</a:t>
                      </a:r>
                    </a:p>
                    <a:p>
                      <a:pPr algn="l" fontAlgn="t"/>
                      <a:endParaRPr lang="en-US" b="0" dirty="0">
                        <a:effectLst/>
                      </a:endParaRPr>
                    </a:p>
                  </a:txBody>
                  <a:tcPr>
                    <a:lnL>
                      <a:noFill/>
                    </a:lnL>
                    <a:lnR>
                      <a:noFill/>
                    </a:lnR>
                    <a:lnT>
                      <a:noFill/>
                    </a:lnT>
                    <a:lnB>
                      <a:noFill/>
                    </a:lnB>
                    <a:solidFill>
                      <a:srgbClr val="FFFFFF"/>
                    </a:solidFill>
                  </a:tcPr>
                </a:tc>
                <a:tc>
                  <a:txBody>
                    <a:bodyPr/>
                    <a:lstStyle/>
                    <a:p>
                      <a:pPr algn="r" fontAlgn="t"/>
                      <a:r>
                        <a:rPr lang="en-US" b="0">
                          <a:effectLst/>
                        </a:rPr>
                        <a:t>Rank</a:t>
                      </a:r>
                    </a:p>
                  </a:txBody>
                  <a:tcPr>
                    <a:lnL>
                      <a:noFill/>
                    </a:lnL>
                    <a:lnR>
                      <a:noFill/>
                    </a:lnR>
                    <a:lnT>
                      <a:noFill/>
                    </a:lnT>
                    <a:lnB>
                      <a:noFill/>
                    </a:lnB>
                    <a:solidFill>
                      <a:srgbClr val="FFFFFF"/>
                    </a:solidFill>
                  </a:tcPr>
                </a:tc>
                <a:tc>
                  <a:txBody>
                    <a:bodyPr/>
                    <a:lstStyle/>
                    <a:p>
                      <a:pPr algn="l" fontAlgn="t"/>
                      <a:r>
                        <a:rPr lang="en-US" b="0" dirty="0">
                          <a:effectLst/>
                        </a:rPr>
                        <a:t>Percentile</a:t>
                      </a:r>
                    </a:p>
                  </a:txBody>
                  <a:tcPr>
                    <a:lnL>
                      <a:noFill/>
                    </a:lnL>
                    <a:lnR>
                      <a:noFill/>
                    </a:lnR>
                    <a:lnT>
                      <a:noFill/>
                    </a:lnT>
                    <a:lnB>
                      <a:noFill/>
                    </a:lnB>
                    <a:solidFill>
                      <a:srgbClr val="FFFFFF"/>
                    </a:solidFill>
                  </a:tcPr>
                </a:tc>
              </a:tr>
              <a:tr h="1178810">
                <a:tc>
                  <a:txBody>
                    <a:bodyPr/>
                    <a:lstStyle/>
                    <a:p>
                      <a:pPr fontAlgn="t"/>
                      <a:r>
                        <a:rPr lang="en-US" dirty="0" smtClean="0">
                          <a:effectLst/>
                        </a:rPr>
                        <a:t>Sociology </a:t>
                      </a:r>
                      <a:r>
                        <a:rPr lang="en-US" dirty="0">
                          <a:effectLst/>
                        </a:rPr>
                        <a:t>and Political Science</a:t>
                      </a:r>
                    </a:p>
                  </a:txBody>
                  <a:tcPr>
                    <a:lnL>
                      <a:noFill/>
                    </a:lnL>
                    <a:lnR>
                      <a:noFill/>
                    </a:lnR>
                    <a:lnT>
                      <a:noFill/>
                    </a:lnT>
                    <a:lnB>
                      <a:noFill/>
                    </a:lnB>
                    <a:solidFill>
                      <a:srgbClr val="FFFFFF"/>
                    </a:solidFill>
                  </a:tcPr>
                </a:tc>
                <a:tc>
                  <a:txBody>
                    <a:bodyPr/>
                    <a:lstStyle/>
                    <a:p>
                      <a:pPr algn="r" fontAlgn="t"/>
                      <a:r>
                        <a:rPr lang="fi-FI">
                          <a:effectLst/>
                        </a:rPr>
                        <a:t> </a:t>
                      </a:r>
                    </a:p>
                    <a:p>
                      <a:pPr algn="r" fontAlgn="t"/>
                      <a:r>
                        <a:rPr lang="fi-FI">
                          <a:effectLst/>
                        </a:rPr>
                        <a:t>#7/1028</a:t>
                      </a:r>
                    </a:p>
                  </a:txBody>
                  <a:tcPr>
                    <a:lnL>
                      <a:noFill/>
                    </a:lnL>
                    <a:lnR>
                      <a:noFill/>
                    </a:lnR>
                    <a:lnT>
                      <a:noFill/>
                    </a:lnT>
                    <a:lnB>
                      <a:noFill/>
                    </a:lnB>
                    <a:solidFill>
                      <a:srgbClr val="FFFFFF"/>
                    </a:solidFill>
                  </a:tcPr>
                </a:tc>
                <a:tc>
                  <a:txBody>
                    <a:bodyPr/>
                    <a:lstStyle/>
                    <a:p>
                      <a:pPr fontAlgn="t"/>
                      <a:r>
                        <a:rPr lang="en-US" dirty="0">
                          <a:effectLst/>
                        </a:rPr>
                        <a:t> </a:t>
                      </a:r>
                      <a:endParaRPr lang="en-US" dirty="0">
                        <a:solidFill>
                          <a:srgbClr val="FFFFFF"/>
                        </a:solidFill>
                        <a:effectLst/>
                      </a:endParaRPr>
                    </a:p>
                    <a:p>
                      <a:pPr fontAlgn="t"/>
                      <a:r>
                        <a:rPr lang="en-US" dirty="0">
                          <a:effectLst/>
                        </a:rPr>
                        <a:t>99th</a:t>
                      </a:r>
                    </a:p>
                  </a:txBody>
                  <a:tcPr>
                    <a:lnL>
                      <a:noFill/>
                    </a:lnL>
                    <a:lnR>
                      <a:noFill/>
                    </a:lnR>
                    <a:lnT>
                      <a:noFill/>
                    </a:lnT>
                    <a:lnB>
                      <a:noFill/>
                    </a:lnB>
                    <a:solidFill>
                      <a:srgbClr val="FFFFFF"/>
                    </a:solidFill>
                  </a:tcPr>
                </a:tc>
              </a:tr>
              <a:tr h="1178810">
                <a:tc>
                  <a:txBody>
                    <a:bodyPr/>
                    <a:lstStyle/>
                    <a:p>
                      <a:pPr fontAlgn="t"/>
                      <a:r>
                        <a:rPr lang="en-US" dirty="0" smtClean="0">
                          <a:effectLst/>
                        </a:rPr>
                        <a:t>Library </a:t>
                      </a:r>
                      <a:r>
                        <a:rPr lang="en-US" dirty="0">
                          <a:effectLst/>
                        </a:rPr>
                        <a:t>and Information Sciences</a:t>
                      </a:r>
                    </a:p>
                  </a:txBody>
                  <a:tcPr>
                    <a:lnL>
                      <a:noFill/>
                    </a:lnL>
                    <a:lnR>
                      <a:noFill/>
                    </a:lnR>
                    <a:lnT>
                      <a:noFill/>
                    </a:lnT>
                    <a:lnB>
                      <a:noFill/>
                    </a:lnB>
                    <a:solidFill>
                      <a:srgbClr val="FFFFFF"/>
                    </a:solidFill>
                  </a:tcPr>
                </a:tc>
                <a:tc>
                  <a:txBody>
                    <a:bodyPr/>
                    <a:lstStyle/>
                    <a:p>
                      <a:pPr algn="r" fontAlgn="t"/>
                      <a:r>
                        <a:rPr lang="en-US">
                          <a:effectLst/>
                        </a:rPr>
                        <a:t> </a:t>
                      </a:r>
                    </a:p>
                    <a:p>
                      <a:pPr algn="r" fontAlgn="t"/>
                      <a:r>
                        <a:rPr lang="en-US">
                          <a:effectLst/>
                        </a:rPr>
                        <a:t>#2/202</a:t>
                      </a:r>
                    </a:p>
                  </a:txBody>
                  <a:tcPr>
                    <a:lnL>
                      <a:noFill/>
                    </a:lnL>
                    <a:lnR>
                      <a:noFill/>
                    </a:lnR>
                    <a:lnT>
                      <a:noFill/>
                    </a:lnT>
                    <a:lnB>
                      <a:noFill/>
                    </a:lnB>
                    <a:solidFill>
                      <a:srgbClr val="FFFFFF"/>
                    </a:solidFill>
                  </a:tcPr>
                </a:tc>
                <a:tc>
                  <a:txBody>
                    <a:bodyPr/>
                    <a:lstStyle/>
                    <a:p>
                      <a:pPr fontAlgn="t"/>
                      <a:r>
                        <a:rPr lang="en-US" dirty="0">
                          <a:effectLst/>
                        </a:rPr>
                        <a:t> </a:t>
                      </a:r>
                      <a:r>
                        <a:rPr lang="en-US" dirty="0">
                          <a:solidFill>
                            <a:srgbClr val="FFFFFF"/>
                          </a:solidFill>
                          <a:effectLst/>
                        </a:rPr>
                        <a:t> </a:t>
                      </a:r>
                    </a:p>
                    <a:p>
                      <a:pPr fontAlgn="t"/>
                      <a:r>
                        <a:rPr lang="en-US" dirty="0">
                          <a:effectLst/>
                        </a:rPr>
                        <a:t>99th</a:t>
                      </a:r>
                    </a:p>
                  </a:txBody>
                  <a:tcPr>
                    <a:lnL>
                      <a:noFill/>
                    </a:lnL>
                    <a:lnR>
                      <a:noFill/>
                    </a:lnR>
                    <a:lnT>
                      <a:noFill/>
                    </a:lnT>
                    <a:lnB>
                      <a:noFill/>
                    </a:lnB>
                    <a:solidFill>
                      <a:srgbClr val="FFFFFF"/>
                    </a:solidFill>
                  </a:tcPr>
                </a:tc>
              </a:tr>
              <a:tr h="736756">
                <a:tc>
                  <a:txBody>
                    <a:bodyPr/>
                    <a:lstStyle/>
                    <a:p>
                      <a:pPr fontAlgn="t"/>
                      <a:r>
                        <a:rPr lang="en-US" dirty="0" smtClean="0">
                          <a:effectLst/>
                        </a:rPr>
                        <a:t>Law</a:t>
                      </a:r>
                      <a:endParaRPr lang="en-US" dirty="0">
                        <a:effectLst/>
                      </a:endParaRPr>
                    </a:p>
                  </a:txBody>
                  <a:tcPr>
                    <a:lnL>
                      <a:noFill/>
                    </a:lnL>
                    <a:lnR>
                      <a:noFill/>
                    </a:lnR>
                    <a:lnT>
                      <a:noFill/>
                    </a:lnT>
                    <a:lnB>
                      <a:noFill/>
                    </a:lnB>
                    <a:solidFill>
                      <a:srgbClr val="FFFFFF"/>
                    </a:solidFill>
                  </a:tcPr>
                </a:tc>
                <a:tc>
                  <a:txBody>
                    <a:bodyPr/>
                    <a:lstStyle/>
                    <a:p>
                      <a:pPr algn="r" fontAlgn="t"/>
                      <a:r>
                        <a:rPr lang="uk-UA">
                          <a:effectLst/>
                        </a:rPr>
                        <a:t> </a:t>
                      </a:r>
                    </a:p>
                    <a:p>
                      <a:pPr algn="r" fontAlgn="t"/>
                      <a:r>
                        <a:rPr lang="uk-UA">
                          <a:effectLst/>
                        </a:rPr>
                        <a:t>#1/528</a:t>
                      </a:r>
                    </a:p>
                  </a:txBody>
                  <a:tcPr>
                    <a:lnL>
                      <a:noFill/>
                    </a:lnL>
                    <a:lnR>
                      <a:noFill/>
                    </a:lnR>
                    <a:lnT>
                      <a:noFill/>
                    </a:lnT>
                    <a:lnB>
                      <a:noFill/>
                    </a:lnB>
                    <a:solidFill>
                      <a:srgbClr val="FFFFFF"/>
                    </a:solidFill>
                  </a:tcPr>
                </a:tc>
                <a:tc>
                  <a:txBody>
                    <a:bodyPr/>
                    <a:lstStyle/>
                    <a:p>
                      <a:pPr fontAlgn="t"/>
                      <a:r>
                        <a:rPr lang="en-US" dirty="0">
                          <a:effectLst/>
                        </a:rPr>
                        <a:t> </a:t>
                      </a:r>
                      <a:r>
                        <a:rPr lang="en-US" dirty="0">
                          <a:solidFill>
                            <a:srgbClr val="FFFFFF"/>
                          </a:solidFill>
                          <a:effectLst/>
                        </a:rPr>
                        <a:t> </a:t>
                      </a:r>
                    </a:p>
                    <a:p>
                      <a:pPr fontAlgn="t"/>
                      <a:r>
                        <a:rPr lang="en-US" dirty="0">
                          <a:effectLst/>
                        </a:rPr>
                        <a:t>99th</a:t>
                      </a:r>
                    </a:p>
                  </a:txBody>
                  <a:tcPr>
                    <a:lnL>
                      <a:noFill/>
                    </a:lnL>
                    <a:lnR>
                      <a:noFill/>
                    </a:lnR>
                    <a:lnT>
                      <a:noFill/>
                    </a:lnT>
                    <a:lnB>
                      <a:noFill/>
                    </a:lnB>
                    <a:solidFill>
                      <a:srgbClr val="FFFFFF"/>
                    </a:solidFill>
                  </a:tcPr>
                </a:tc>
              </a:tr>
            </a:tbl>
          </a:graphicData>
        </a:graphic>
      </p:graphicFrame>
      <p:sp>
        <p:nvSpPr>
          <p:cNvPr id="8" name="Rectangle 2"/>
          <p:cNvSpPr>
            <a:spLocks noChangeArrowheads="1"/>
          </p:cNvSpPr>
          <p:nvPr/>
        </p:nvSpPr>
        <p:spPr bwMode="auto">
          <a:xfrm>
            <a:off x="6324600" y="1456709"/>
            <a:ext cx="622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42406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i="1" dirty="0"/>
              <a:t>Government Information Quarterly</a:t>
            </a:r>
            <a:endParaRPr lang="en-US" i="1" dirty="0"/>
          </a:p>
        </p:txBody>
      </p:sp>
      <p:sp>
        <p:nvSpPr>
          <p:cNvPr id="3" name="Content Placeholder 2"/>
          <p:cNvSpPr>
            <a:spLocks noGrp="1"/>
          </p:cNvSpPr>
          <p:nvPr>
            <p:ph idx="1"/>
          </p:nvPr>
        </p:nvSpPr>
        <p:spPr/>
        <p:txBody>
          <a:bodyPr>
            <a:normAutofit/>
          </a:bodyPr>
          <a:lstStyle/>
          <a:p>
            <a:r>
              <a:rPr lang="en-US" dirty="0" err="1"/>
              <a:t>CiteScore</a:t>
            </a:r>
            <a:r>
              <a:rPr lang="en-US" dirty="0"/>
              <a:t> measures the average citations received per document published in this title. </a:t>
            </a: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29472171"/>
              </p:ext>
            </p:extLst>
          </p:nvPr>
        </p:nvGraphicFramePr>
        <p:xfrm>
          <a:off x="457200" y="3627438"/>
          <a:ext cx="8458200" cy="2468564"/>
        </p:xfrm>
        <a:graphic>
          <a:graphicData uri="http://schemas.openxmlformats.org/drawingml/2006/table">
            <a:tbl>
              <a:tblPr/>
              <a:tblGrid>
                <a:gridCol w="939801"/>
                <a:gridCol w="1724532"/>
                <a:gridCol w="1931289"/>
                <a:gridCol w="1931289"/>
                <a:gridCol w="1931289"/>
              </a:tblGrid>
              <a:tr h="641429">
                <a:tc>
                  <a:txBody>
                    <a:bodyPr/>
                    <a:lstStyle/>
                    <a:p>
                      <a:pPr algn="r"/>
                      <a:r>
                        <a:rPr lang="en-US" sz="1600" cap="all" dirty="0">
                          <a:solidFill>
                            <a:srgbClr val="31556C"/>
                          </a:solidFill>
                          <a:effectLst/>
                          <a:latin typeface="nexussanstf-boldregular" charset="0"/>
                        </a:rPr>
                        <a:t>YEAR</a:t>
                      </a:r>
                    </a:p>
                  </a:txBody>
                  <a:tcPr marL="109728" marR="109728" marT="39502" marB="39502" anchor="ctr">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cap="all">
                          <a:solidFill>
                            <a:srgbClr val="31556C"/>
                          </a:solidFill>
                          <a:effectLst/>
                          <a:latin typeface="nexussanstf-boldregular" charset="0"/>
                        </a:rPr>
                        <a:t>CITESCORE</a:t>
                      </a:r>
                    </a:p>
                  </a:txBody>
                  <a:tcPr marL="109728" marR="109728" marT="39502" marB="39502" anchor="ctr">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cap="all">
                          <a:solidFill>
                            <a:srgbClr val="31556C"/>
                          </a:solidFill>
                          <a:effectLst/>
                          <a:latin typeface="nexussanstf-boldregular" charset="0"/>
                        </a:rPr>
                        <a:t>CITESCORE PERCENTILE</a:t>
                      </a:r>
                    </a:p>
                  </a:txBody>
                  <a:tcPr marL="109728" marR="109728" marT="39502" marB="39502" anchor="ctr">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cap="all">
                          <a:solidFill>
                            <a:srgbClr val="31556C"/>
                          </a:solidFill>
                          <a:effectLst/>
                          <a:latin typeface="nexussanstf-boldregular" charset="0"/>
                        </a:rPr>
                        <a:t>CITATIONS</a:t>
                      </a:r>
                    </a:p>
                  </a:txBody>
                  <a:tcPr marL="109728" marR="109728" marT="39502" marB="39502" anchor="ctr">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cap="all" dirty="0">
                          <a:solidFill>
                            <a:srgbClr val="31556C"/>
                          </a:solidFill>
                          <a:effectLst/>
                          <a:latin typeface="nexussanstf-boldregular" charset="0"/>
                        </a:rPr>
                        <a:t>DOCUMENTS</a:t>
                      </a:r>
                    </a:p>
                  </a:txBody>
                  <a:tcPr marL="109728" marR="109728" marT="39502" marB="39502" anchor="ctr">
                    <a:lnL>
                      <a:noFill/>
                    </a:lnL>
                    <a:lnR>
                      <a:noFill/>
                    </a:lnR>
                    <a:lnT>
                      <a:noFill/>
                    </a:lnT>
                    <a:lnB w="12700" cap="flat" cmpd="sng" algn="ctr">
                      <a:solidFill>
                        <a:srgbClr val="CCCCCC"/>
                      </a:solidFill>
                      <a:prstDash val="solid"/>
                      <a:round/>
                      <a:headEnd type="none" w="med" len="med"/>
                      <a:tailEnd type="none" w="med" len="med"/>
                    </a:lnB>
                    <a:solidFill>
                      <a:srgbClr val="FFFFFF"/>
                    </a:solidFill>
                  </a:tcPr>
                </a:tc>
              </a:tr>
              <a:tr h="365427">
                <a:tc>
                  <a:txBody>
                    <a:bodyPr/>
                    <a:lstStyle/>
                    <a:p>
                      <a:pPr algn="r"/>
                      <a:r>
                        <a:rPr lang="is-IS" sz="1600">
                          <a:solidFill>
                            <a:srgbClr val="31556C"/>
                          </a:solidFill>
                          <a:effectLst/>
                          <a:latin typeface="nexussanstf-regularregular" charset="0"/>
                        </a:rPr>
                        <a:t>2017</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nb-NO" sz="1600">
                          <a:solidFill>
                            <a:srgbClr val="31556C"/>
                          </a:solidFill>
                          <a:effectLst/>
                          <a:latin typeface="nexussanstf-regularregular" charset="0"/>
                        </a:rPr>
                        <a:t>5.82</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dirty="0">
                          <a:solidFill>
                            <a:srgbClr val="31556C"/>
                          </a:solidFill>
                          <a:effectLst/>
                          <a:latin typeface="nexussanstf-regularregular" charset="0"/>
                        </a:rPr>
                        <a:t>99</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is-IS" sz="1600">
                          <a:solidFill>
                            <a:srgbClr val="31556C"/>
                          </a:solidFill>
                          <a:effectLst/>
                          <a:latin typeface="nexussanstf-regularregular" charset="0"/>
                        </a:rPr>
                        <a:t>1182</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is-IS" sz="1600">
                          <a:solidFill>
                            <a:srgbClr val="31556C"/>
                          </a:solidFill>
                          <a:effectLst/>
                          <a:latin typeface="nexussanstf-regularregular" charset="0"/>
                        </a:rPr>
                        <a:t>203</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65427">
                <a:tc>
                  <a:txBody>
                    <a:bodyPr/>
                    <a:lstStyle/>
                    <a:p>
                      <a:pPr algn="r"/>
                      <a:r>
                        <a:rPr lang="is-IS" sz="1600">
                          <a:solidFill>
                            <a:srgbClr val="31556C"/>
                          </a:solidFill>
                          <a:effectLst/>
                          <a:latin typeface="nexussanstf-regularregular" charset="0"/>
                        </a:rPr>
                        <a:t>2016</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nb-NO" sz="1600">
                          <a:solidFill>
                            <a:srgbClr val="31556C"/>
                          </a:solidFill>
                          <a:effectLst/>
                          <a:latin typeface="nexussanstf-regularregular" charset="0"/>
                        </a:rPr>
                        <a:t>5.81</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a:solidFill>
                            <a:srgbClr val="31556C"/>
                          </a:solidFill>
                          <a:effectLst/>
                          <a:latin typeface="nexussanstf-regularregular" charset="0"/>
                        </a:rPr>
                        <a:t>99</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is-IS" sz="1600">
                          <a:solidFill>
                            <a:srgbClr val="31556C"/>
                          </a:solidFill>
                          <a:effectLst/>
                          <a:latin typeface="nexussanstf-regularregular" charset="0"/>
                        </a:rPr>
                        <a:t>1109</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a:solidFill>
                            <a:srgbClr val="31556C"/>
                          </a:solidFill>
                          <a:effectLst/>
                          <a:latin typeface="nexussanstf-regularregular" charset="0"/>
                        </a:rPr>
                        <a:t>191</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65427">
                <a:tc>
                  <a:txBody>
                    <a:bodyPr/>
                    <a:lstStyle/>
                    <a:p>
                      <a:pPr algn="r"/>
                      <a:r>
                        <a:rPr lang="is-IS" sz="1600">
                          <a:solidFill>
                            <a:srgbClr val="31556C"/>
                          </a:solidFill>
                          <a:effectLst/>
                          <a:latin typeface="nexussanstf-regularregular" charset="0"/>
                        </a:rPr>
                        <a:t>2015</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nb-NO" sz="1600">
                          <a:solidFill>
                            <a:srgbClr val="31556C"/>
                          </a:solidFill>
                          <a:effectLst/>
                          <a:latin typeface="nexussanstf-regularregular" charset="0"/>
                        </a:rPr>
                        <a:t>5.59</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a:solidFill>
                            <a:srgbClr val="31556C"/>
                          </a:solidFill>
                          <a:effectLst/>
                          <a:latin typeface="nexussanstf-regularregular" charset="0"/>
                        </a:rPr>
                        <a:t>99</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cs-CZ" sz="1600">
                          <a:solidFill>
                            <a:srgbClr val="31556C"/>
                          </a:solidFill>
                          <a:effectLst/>
                          <a:latin typeface="nexussanstf-regularregular" charset="0"/>
                        </a:rPr>
                        <a:t>1212</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is-IS" sz="1600">
                          <a:solidFill>
                            <a:srgbClr val="31556C"/>
                          </a:solidFill>
                          <a:effectLst/>
                          <a:latin typeface="nexussanstf-regularregular" charset="0"/>
                        </a:rPr>
                        <a:t>217</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65427">
                <a:tc>
                  <a:txBody>
                    <a:bodyPr/>
                    <a:lstStyle/>
                    <a:p>
                      <a:pPr algn="r"/>
                      <a:r>
                        <a:rPr lang="is-IS" sz="1600">
                          <a:solidFill>
                            <a:srgbClr val="31556C"/>
                          </a:solidFill>
                          <a:effectLst/>
                          <a:latin typeface="nexussanstf-regularregular" charset="0"/>
                        </a:rPr>
                        <a:t>2014</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hr-HR" sz="1600">
                          <a:solidFill>
                            <a:srgbClr val="31556C"/>
                          </a:solidFill>
                          <a:effectLst/>
                          <a:latin typeface="nexussanstf-regularregular" charset="0"/>
                        </a:rPr>
                        <a:t>4.03</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en-US" sz="1600">
                          <a:solidFill>
                            <a:srgbClr val="31556C"/>
                          </a:solidFill>
                          <a:effectLst/>
                          <a:latin typeface="nexussanstf-regularregular" charset="0"/>
                        </a:rPr>
                        <a:t>99</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is-IS" sz="1600">
                          <a:solidFill>
                            <a:srgbClr val="31556C"/>
                          </a:solidFill>
                          <a:effectLst/>
                          <a:latin typeface="nexussanstf-regularregular" charset="0"/>
                        </a:rPr>
                        <a:t>781</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r"/>
                      <a:r>
                        <a:rPr lang="cs-CZ" sz="1600">
                          <a:solidFill>
                            <a:srgbClr val="31556C"/>
                          </a:solidFill>
                          <a:effectLst/>
                          <a:latin typeface="nexussanstf-regularregular" charset="0"/>
                        </a:rPr>
                        <a:t>194</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65427">
                <a:tc>
                  <a:txBody>
                    <a:bodyPr/>
                    <a:lstStyle/>
                    <a:p>
                      <a:pPr algn="r"/>
                      <a:r>
                        <a:rPr lang="is-IS" sz="1600">
                          <a:solidFill>
                            <a:srgbClr val="31556C"/>
                          </a:solidFill>
                          <a:effectLst/>
                          <a:latin typeface="nexussanstf-regularregular" charset="0"/>
                        </a:rPr>
                        <a:t>2013</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r"/>
                      <a:r>
                        <a:rPr lang="hr-HR" sz="1600" dirty="0">
                          <a:solidFill>
                            <a:srgbClr val="31556C"/>
                          </a:solidFill>
                          <a:effectLst/>
                          <a:latin typeface="nexussanstf-regularregular" charset="0"/>
                        </a:rPr>
                        <a:t>3.90</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r"/>
                      <a:r>
                        <a:rPr lang="en-US" sz="1600">
                          <a:solidFill>
                            <a:srgbClr val="31556C"/>
                          </a:solidFill>
                          <a:effectLst/>
                          <a:latin typeface="nexussanstf-regularregular" charset="0"/>
                        </a:rPr>
                        <a:t>99</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r"/>
                      <a:r>
                        <a:rPr lang="is-IS" sz="1600">
                          <a:solidFill>
                            <a:srgbClr val="31556C"/>
                          </a:solidFill>
                          <a:effectLst/>
                          <a:latin typeface="nexussanstf-regularregular" charset="0"/>
                        </a:rPr>
                        <a:t>706</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r"/>
                      <a:r>
                        <a:rPr lang="fi-FI" sz="1600" dirty="0">
                          <a:solidFill>
                            <a:srgbClr val="31556C"/>
                          </a:solidFill>
                          <a:effectLst/>
                          <a:latin typeface="nexussanstf-regularregular" charset="0"/>
                        </a:rPr>
                        <a:t>181</a:t>
                      </a:r>
                    </a:p>
                  </a:txBody>
                  <a:tcPr marL="109728" marR="109728" marT="39502" marB="39502" anchor="ctr">
                    <a:lnL>
                      <a:noFill/>
                    </a:lnL>
                    <a:lnR>
                      <a:noFill/>
                    </a:lnR>
                    <a:lnT w="12700" cap="flat" cmpd="sng" algn="ctr">
                      <a:solidFill>
                        <a:srgbClr val="CCCCCC"/>
                      </a:solidFill>
                      <a:prstDash val="solid"/>
                      <a:round/>
                      <a:headEnd type="none" w="med" len="med"/>
                      <a:tailEnd type="none" w="med" len="med"/>
                    </a:lnT>
                    <a:lnB>
                      <a:noFill/>
                    </a:lnB>
                    <a:solidFill>
                      <a:srgbClr val="FFFFFF"/>
                    </a:solidFill>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00994"/>
            <a:ext cx="8458200" cy="1326444"/>
          </a:xfrm>
          <a:prstGeom prst="rect">
            <a:avLst/>
          </a:prstGeom>
        </p:spPr>
      </p:pic>
    </p:spTree>
    <p:extLst>
      <p:ext uri="{BB962C8B-B14F-4D97-AF65-F5344CB8AC3E}">
        <p14:creationId xmlns:p14="http://schemas.microsoft.com/office/powerpoint/2010/main" val="60741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Government Information Quarterly</a:t>
            </a: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4959" y="1158874"/>
            <a:ext cx="6157054" cy="4937125"/>
          </a:xfrm>
        </p:spPr>
      </p:pic>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6</a:t>
            </a:fld>
            <a:endParaRPr lang="en-US" dirty="0"/>
          </a:p>
        </p:txBody>
      </p:sp>
    </p:spTree>
    <p:extLst>
      <p:ext uri="{BB962C8B-B14F-4D97-AF65-F5344CB8AC3E}">
        <p14:creationId xmlns:p14="http://schemas.microsoft.com/office/powerpoint/2010/main" val="128766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7</a:t>
            </a:fld>
            <a:endParaRPr lang="en-US" dirty="0"/>
          </a:p>
        </p:txBody>
      </p:sp>
      <p:pic>
        <p:nvPicPr>
          <p:cNvPr id="4098" name="Picture 2" descr="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8651"/>
            <a:ext cx="4484384" cy="227894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82633" y="1378651"/>
            <a:ext cx="4363508" cy="3272631"/>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3557586"/>
            <a:ext cx="4572000" cy="2571751"/>
          </a:xfrm>
          <a:prstGeom prst="rect">
            <a:avLst/>
          </a:prstGeom>
        </p:spPr>
      </p:pic>
    </p:spTree>
    <p:extLst>
      <p:ext uri="{BB962C8B-B14F-4D97-AF65-F5344CB8AC3E}">
        <p14:creationId xmlns:p14="http://schemas.microsoft.com/office/powerpoint/2010/main" val="23250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endParaRPr lang="en-US" i="1" dirty="0"/>
          </a:p>
        </p:txBody>
      </p:sp>
      <p:sp>
        <p:nvSpPr>
          <p:cNvPr id="3" name="Content Placeholder 2"/>
          <p:cNvSpPr>
            <a:spLocks noGrp="1"/>
          </p:cNvSpPr>
          <p:nvPr>
            <p:ph idx="1"/>
          </p:nvPr>
        </p:nvSpPr>
        <p:spPr/>
        <p:txBody>
          <a:bodyPr>
            <a:normAutofit/>
          </a:bodyPr>
          <a:lstStyle/>
          <a:p>
            <a:r>
              <a:rPr lang="en-US" dirty="0"/>
              <a:t>Title: An Innovative Approach to Discovering Urban Problems and Solutions in a Smart City </a:t>
            </a:r>
            <a:br>
              <a:rPr lang="en-US" dirty="0"/>
            </a:br>
            <a:r>
              <a:rPr lang="en-US" dirty="0"/>
              <a:t>Journal: </a:t>
            </a:r>
            <a:r>
              <a:rPr lang="en-US" i="1" dirty="0"/>
              <a:t>Technological Forecasting &amp; Social </a:t>
            </a:r>
            <a:r>
              <a:rPr lang="en-US" i="1" dirty="0" smtClean="0"/>
              <a:t>Change</a:t>
            </a:r>
          </a:p>
          <a:p>
            <a:r>
              <a:rPr lang="en-US" dirty="0" smtClean="0"/>
              <a:t>Submission: on March 18, 2017</a:t>
            </a:r>
          </a:p>
          <a:p>
            <a:pPr marL="0" indent="0" fontAlgn="ctr">
              <a:buNone/>
            </a:pPr>
            <a:r>
              <a:rPr lang="en-US" altLang="ko-KR" sz="2200" dirty="0" smtClean="0"/>
              <a:t>From: Han</a:t>
            </a:r>
            <a:r>
              <a:rPr lang="ko-KR" altLang="en-US" sz="2200" dirty="0"/>
              <a:t> </a:t>
            </a:r>
            <a:r>
              <a:rPr lang="en-US" altLang="ko-KR" sz="2200" dirty="0"/>
              <a:t>Woo Park</a:t>
            </a:r>
          </a:p>
          <a:p>
            <a:pPr marL="0" indent="0">
              <a:buNone/>
            </a:pPr>
            <a:r>
              <a:rPr lang="en-US" altLang="ko-KR" sz="2200" dirty="0" smtClean="0"/>
              <a:t>Tue </a:t>
            </a:r>
            <a:r>
              <a:rPr lang="en-US" altLang="ko-KR" sz="2200" dirty="0"/>
              <a:t>6/20/2017, 1:50 AM</a:t>
            </a:r>
          </a:p>
          <a:p>
            <a:pPr marL="0" indent="0" fontAlgn="ctr">
              <a:buNone/>
            </a:pPr>
            <a:r>
              <a:rPr lang="en-US" altLang="ko-KR" sz="2200" dirty="0" smtClean="0"/>
              <a:t>To: Chong</a:t>
            </a:r>
            <a:r>
              <a:rPr lang="en-US" altLang="ko-KR" sz="2200" dirty="0"/>
              <a:t>, </a:t>
            </a:r>
            <a:r>
              <a:rPr lang="en-US" altLang="ko-KR" sz="2200" dirty="0" err="1"/>
              <a:t>Mi</a:t>
            </a:r>
            <a:r>
              <a:rPr lang="en-US" altLang="ko-KR" sz="2200" dirty="0"/>
              <a:t> </a:t>
            </a:r>
            <a:r>
              <a:rPr lang="en-US" altLang="ko-KR" sz="2200" dirty="0" smtClean="0"/>
              <a:t>Young</a:t>
            </a:r>
            <a:endParaRPr lang="en-US" altLang="ko-KR" sz="2200" dirty="0"/>
          </a:p>
          <a:p>
            <a:pPr marL="0" indent="0">
              <a:buNone/>
            </a:pPr>
            <a:r>
              <a:rPr lang="ko-KR" altLang="en-US" sz="2200" dirty="0"/>
              <a:t>난 코멘트 자체에 접근을 못했어요</a:t>
            </a:r>
            <a:r>
              <a:rPr lang="en-US" altLang="ko-KR" sz="2200" dirty="0"/>
              <a:t>.</a:t>
            </a:r>
            <a:r>
              <a:rPr lang="ko-KR" altLang="en-US" sz="2200" dirty="0"/>
              <a:t>시스템이 너무 이상해요</a:t>
            </a:r>
            <a:r>
              <a:rPr lang="en-US" altLang="ko-KR" sz="2200" dirty="0"/>
              <a:t>.</a:t>
            </a:r>
          </a:p>
          <a:p>
            <a:pPr marL="0" indent="0">
              <a:buNone/>
            </a:pPr>
            <a:r>
              <a:rPr lang="ko-KR" altLang="en-US" sz="2200" dirty="0" smtClean="0"/>
              <a:t>그리고 </a:t>
            </a:r>
            <a:r>
              <a:rPr lang="en-US" altLang="ko-KR" sz="2200" dirty="0"/>
              <a:t>Q_Q</a:t>
            </a:r>
            <a:r>
              <a:rPr lang="ko-KR" altLang="en-US" sz="2200" dirty="0"/>
              <a:t>에 제출하기는 너무 아까워 ㅠㅠ</a:t>
            </a:r>
          </a:p>
          <a:p>
            <a:pPr marL="0" indent="0">
              <a:buNone/>
            </a:pPr>
            <a:r>
              <a:rPr lang="ko-KR" altLang="en-US" sz="2200" dirty="0"/>
              <a:t>그래서 </a:t>
            </a:r>
            <a:r>
              <a:rPr lang="en-US" altLang="ko-KR" sz="2200" dirty="0"/>
              <a:t>GIQ editor</a:t>
            </a:r>
            <a:r>
              <a:rPr lang="ko-KR" altLang="en-US" sz="2200" dirty="0"/>
              <a:t>한테 문의했음</a:t>
            </a:r>
          </a:p>
          <a:p>
            <a:pPr marL="0" indent="0">
              <a:buNone/>
            </a:pPr>
            <a:endParaRPr lang="en-US" sz="2200" dirty="0"/>
          </a:p>
          <a:p>
            <a:endParaRPr lang="en-US" i="1" dirty="0"/>
          </a:p>
          <a:p>
            <a:endParaRPr lang="en-US" dirty="0" smtClean="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8</a:t>
            </a:fld>
            <a:endParaRPr lang="en-US" dirty="0"/>
          </a:p>
        </p:txBody>
      </p:sp>
    </p:spTree>
    <p:extLst>
      <p:ext uri="{BB962C8B-B14F-4D97-AF65-F5344CB8AC3E}">
        <p14:creationId xmlns:p14="http://schemas.microsoft.com/office/powerpoint/2010/main" val="8695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an email </a:t>
            </a:r>
            <a:r>
              <a:rPr lang="en-US" dirty="0" smtClean="0"/>
              <a:t>from GIQ editor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Dear Han Woo Park</a:t>
            </a:r>
            <a:r>
              <a:rPr lang="en-US" dirty="0" smtClean="0"/>
              <a:t>,</a:t>
            </a:r>
            <a:r>
              <a:rPr lang="en-US" dirty="0"/>
              <a:t> </a:t>
            </a:r>
          </a:p>
          <a:p>
            <a:pPr marL="0" indent="0">
              <a:buNone/>
            </a:pPr>
            <a:r>
              <a:rPr lang="en-US" dirty="0"/>
              <a:t>When I started reading I had the impression that the paper would fit in GIQ, however, the more I progressed the less relationship I found. For example, it seems that ‘parking issues’ are identified and that a solution is provided. The link to government information is missing here. Also the conclusions/findings are less suitable for the GIQ audience, although I like the idea of having an integrated (unified) framework as innovative approach (but this should be the focus and better articulated). A rewrite to focus on GIQ would be needed, however, it might be easier to take another route.</a:t>
            </a:r>
          </a:p>
          <a:p>
            <a:pPr marL="0" indent="0">
              <a:buNone/>
            </a:pPr>
            <a:endParaRPr lang="en-US" dirty="0"/>
          </a:p>
          <a:p>
            <a:pPr marL="0" indent="0">
              <a:buNone/>
            </a:pPr>
            <a:r>
              <a:rPr lang="en-US" dirty="0"/>
              <a:t>Best regards,</a:t>
            </a:r>
            <a:br>
              <a:rPr lang="en-US" dirty="0"/>
            </a:br>
            <a:r>
              <a:rPr lang="en-US" dirty="0" err="1"/>
              <a:t>Marijn</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r>
              <a:rPr lang="en-US" smtClean="0"/>
              <a:t>Slide </a:t>
            </a:r>
            <a:fld id="{7BD27C4D-4847-420D-A7E4-B438767B516A}" type="slidenum">
              <a:rPr lang="en-US" smtClean="0"/>
              <a:t>9</a:t>
            </a:fld>
            <a:endParaRPr lang="en-US" dirty="0"/>
          </a:p>
        </p:txBody>
      </p:sp>
    </p:spTree>
    <p:extLst>
      <p:ext uri="{BB962C8B-B14F-4D97-AF65-F5344CB8AC3E}">
        <p14:creationId xmlns:p14="http://schemas.microsoft.com/office/powerpoint/2010/main" val="976327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5674</TotalTime>
  <Words>2525</Words>
  <Application>Microsoft Macintosh PowerPoint</Application>
  <PresentationFormat>On-screen Show (4:3)</PresentationFormat>
  <Paragraphs>420</Paragraphs>
  <Slides>33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nexussanstf-boldregular</vt:lpstr>
      <vt:lpstr>nexussanstf-regularregular</vt:lpstr>
      <vt:lpstr>Times New Roman</vt:lpstr>
      <vt:lpstr>Wingdings</vt:lpstr>
      <vt:lpstr>맑은 고딕</vt:lpstr>
      <vt:lpstr>Arial</vt:lpstr>
      <vt:lpstr>UNT Template</vt:lpstr>
      <vt:lpstr>The Journey of  “Dynamic capabilities of a smart city: An innovative approach to discovering urban problems and solutions” </vt:lpstr>
      <vt:lpstr>Agenda</vt:lpstr>
      <vt:lpstr>Authors</vt:lpstr>
      <vt:lpstr>Government Information Quarterly</vt:lpstr>
      <vt:lpstr> Government Information Quarterly</vt:lpstr>
      <vt:lpstr>Government Information Quarterly</vt:lpstr>
      <vt:lpstr>Timeline</vt:lpstr>
      <vt:lpstr>Timeline</vt:lpstr>
      <vt:lpstr>Timeline - an email from GIQ editor</vt:lpstr>
      <vt:lpstr>Timeline</vt:lpstr>
      <vt:lpstr>Timeline</vt:lpstr>
      <vt:lpstr>Timeline</vt:lpstr>
      <vt:lpstr> Timeline</vt:lpstr>
      <vt:lpstr>Introduction</vt:lpstr>
      <vt:lpstr>Introduction</vt:lpstr>
      <vt:lpstr>Introduction</vt:lpstr>
      <vt:lpstr>Introduction</vt:lpstr>
      <vt:lpstr>Literature Review</vt:lpstr>
      <vt:lpstr>The Purpose of the Study</vt:lpstr>
      <vt:lpstr>Research Questions</vt:lpstr>
      <vt:lpstr>The city of Denton</vt:lpstr>
      <vt:lpstr>The city of Denton</vt:lpstr>
      <vt:lpstr>Data Collection </vt:lpstr>
      <vt:lpstr>Dynamic capabilities of a smart city and related actors, processes, and technologies</vt:lpstr>
      <vt:lpstr>Methods</vt:lpstr>
      <vt:lpstr>Findings</vt:lpstr>
      <vt:lpstr>PowerPoint Presentation</vt:lpstr>
      <vt:lpstr>Table 2 . Comparison topics between problems and solutions through topic modeling</vt:lpstr>
      <vt:lpstr>PowerPoint Presentation</vt:lpstr>
      <vt:lpstr>PowerPoint Presentation</vt:lpstr>
      <vt:lpstr>PowerPoint Presentation</vt:lpstr>
      <vt:lpstr>References</vt:lpstr>
      <vt:lpstr>Thank You</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R. Torres</dc:creator>
  <cp:lastModifiedBy>Microsoft Office User</cp:lastModifiedBy>
  <cp:revision>237</cp:revision>
  <cp:lastPrinted>2014-05-27T22:37:21Z</cp:lastPrinted>
  <dcterms:created xsi:type="dcterms:W3CDTF">2012-11-09T15:59:11Z</dcterms:created>
  <dcterms:modified xsi:type="dcterms:W3CDTF">2018-09-20T16:27:46Z</dcterms:modified>
</cp:coreProperties>
</file>