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5" r:id="rId3"/>
    <p:sldId id="275" r:id="rId4"/>
    <p:sldId id="277" r:id="rId5"/>
    <p:sldId id="269" r:id="rId6"/>
    <p:sldId id="270" r:id="rId7"/>
    <p:sldId id="272" r:id="rId8"/>
    <p:sldId id="268" r:id="rId9"/>
    <p:sldId id="274" r:id="rId10"/>
    <p:sldId id="256" r:id="rId11"/>
    <p:sldId id="257" r:id="rId12"/>
    <p:sldId id="258" r:id="rId13"/>
    <p:sldId id="262" r:id="rId14"/>
    <p:sldId id="260" r:id="rId15"/>
    <p:sldId id="276" r:id="rId16"/>
    <p:sldId id="259" r:id="rId17"/>
    <p:sldId id="267" r:id="rId18"/>
    <p:sldId id="264" r:id="rId19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17F5-CA77-44C8-A39E-1AC7AF05C15A}" type="datetimeFigureOut">
              <a:rPr lang="en-US" smtClean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0DE8-4496-4180-B477-504CB4D087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64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17F5-CA77-44C8-A39E-1AC7AF05C15A}" type="datetimeFigureOut">
              <a:rPr lang="en-US" smtClean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0DE8-4496-4180-B477-504CB4D087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277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17F5-CA77-44C8-A39E-1AC7AF05C15A}" type="datetimeFigureOut">
              <a:rPr lang="en-US" smtClean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0DE8-4496-4180-B477-504CB4D087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0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17F5-CA77-44C8-A39E-1AC7AF05C15A}" type="datetimeFigureOut">
              <a:rPr lang="en-US" smtClean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0DE8-4496-4180-B477-504CB4D087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22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17F5-CA77-44C8-A39E-1AC7AF05C15A}" type="datetimeFigureOut">
              <a:rPr lang="en-US" smtClean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0DE8-4496-4180-B477-504CB4D087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686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17F5-CA77-44C8-A39E-1AC7AF05C15A}" type="datetimeFigureOut">
              <a:rPr lang="en-US" smtClean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0DE8-4496-4180-B477-504CB4D087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497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17F5-CA77-44C8-A39E-1AC7AF05C15A}" type="datetimeFigureOut">
              <a:rPr lang="en-US" smtClean="0"/>
              <a:t>2/14/2019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0DE8-4496-4180-B477-504CB4D087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19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17F5-CA77-44C8-A39E-1AC7AF05C15A}" type="datetimeFigureOut">
              <a:rPr lang="en-US" smtClean="0"/>
              <a:t>2/14/2019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0DE8-4496-4180-B477-504CB4D087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4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17F5-CA77-44C8-A39E-1AC7AF05C15A}" type="datetimeFigureOut">
              <a:rPr lang="en-US" smtClean="0"/>
              <a:t>2/14/2019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0DE8-4496-4180-B477-504CB4D087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980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17F5-CA77-44C8-A39E-1AC7AF05C15A}" type="datetimeFigureOut">
              <a:rPr lang="en-US" smtClean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0DE8-4496-4180-B477-504CB4D087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4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17F5-CA77-44C8-A39E-1AC7AF05C15A}" type="datetimeFigureOut">
              <a:rPr lang="en-US" smtClean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0DE8-4496-4180-B477-504CB4D087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63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F17F5-CA77-44C8-A39E-1AC7AF05C15A}" type="datetimeFigureOut">
              <a:rPr lang="en-US" smtClean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F0DE8-4496-4180-B477-504CB4D087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679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48" y="681038"/>
            <a:ext cx="10058400" cy="565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405" y="3633421"/>
            <a:ext cx="5272268" cy="82283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51276" y="1869314"/>
            <a:ext cx="7697164" cy="717631"/>
          </a:xfrm>
          <a:prstGeom prst="roundRect">
            <a:avLst/>
          </a:prstGeom>
          <a:solidFill>
            <a:schemeClr val="dk1">
              <a:alpha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>
                    <a:alpha val="80000"/>
                  </a:srgbClr>
                </a:solidFill>
                <a:latin typeface="Berlin Sans FB Demi" panose="020E0802020502020306" pitchFamily="34" charset="0"/>
              </a:rPr>
              <a:t>Call for Collaboration:</a:t>
            </a:r>
            <a:br>
              <a:rPr lang="en-US" b="1" dirty="0">
                <a:solidFill>
                  <a:srgbClr val="FFFF00">
                    <a:alpha val="80000"/>
                  </a:srgbClr>
                </a:solidFill>
                <a:latin typeface="Berlin Sans FB Demi" panose="020E0802020502020306" pitchFamily="34" charset="0"/>
              </a:rPr>
            </a:br>
            <a:endParaRPr lang="en-US" b="1" dirty="0">
              <a:solidFill>
                <a:srgbClr val="FFFF00">
                  <a:alpha val="80000"/>
                </a:srgb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Catapulting the Data of Today </a:t>
            </a:r>
          </a:p>
          <a:p>
            <a:r>
              <a:rPr lang="en-US" dirty="0">
                <a:latin typeface="Century Gothic" panose="020B0502020202020204" pitchFamily="34" charset="0"/>
              </a:rPr>
              <a:t>into the Environment of Tomorrow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2775488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Denton Parks, Recreation &amp; Trails 2020 Master Plan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91154" y="3729188"/>
            <a:ext cx="4089721" cy="899931"/>
          </a:xfrm>
        </p:spPr>
        <p:txBody>
          <a:bodyPr/>
          <a:lstStyle/>
          <a:p>
            <a:r>
              <a:rPr lang="en-US" dirty="0"/>
              <a:t> How Information Science</a:t>
            </a:r>
          </a:p>
          <a:p>
            <a:r>
              <a:rPr lang="en-US" dirty="0"/>
              <a:t>Can Enhance This Process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02" y="3198967"/>
            <a:ext cx="10058400" cy="30112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1727826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Berlin Sans FB Demi" panose="020E0802020502020306" pitchFamily="34" charset="0"/>
              </a:rPr>
              <a:t>What is a Master Plan?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 master plan is the ending result of a planning process which creates a complex, comprehensive framework and simplifies it in a manner that promotes orderly and consistent planning, acquisition, development, maintenance and management of the parks and recreation resources, programs and facilities.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297441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How Is It Broken Down?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63" y="4050538"/>
            <a:ext cx="1593448" cy="9429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23" y="4008202"/>
            <a:ext cx="1595273" cy="9987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39" y="3990652"/>
            <a:ext cx="1887156" cy="10627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8981955" y="4269383"/>
            <a:ext cx="22686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recommendations</a:t>
            </a:r>
          </a:p>
          <a:p>
            <a:endParaRPr lang="en-US" dirty="0"/>
          </a:p>
          <a:p>
            <a:r>
              <a:rPr lang="en-US" dirty="0"/>
              <a:t>5.  approval</a:t>
            </a:r>
          </a:p>
          <a:p>
            <a:endParaRPr lang="en-US" dirty="0"/>
          </a:p>
          <a:p>
            <a:r>
              <a:rPr lang="en-US" dirty="0"/>
              <a:t>6.  implementation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86987" y="5118219"/>
            <a:ext cx="1985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data collection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44754" y="5118219"/>
            <a:ext cx="1985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collaboration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99497" y="5118219"/>
            <a:ext cx="216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3. needs assessment </a:t>
            </a:r>
          </a:p>
          <a:p>
            <a:pPr algn="ctr"/>
            <a:r>
              <a:rPr lang="en-US" dirty="0"/>
              <a:t>&amp;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224580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What can I</a:t>
            </a:r>
            <a:b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collaborate on?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You can dig into:</a:t>
            </a:r>
          </a:p>
          <a:p>
            <a:r>
              <a:rPr lang="en-US" dirty="0"/>
              <a:t>Phases 1, 2 &amp; 3</a:t>
            </a:r>
          </a:p>
          <a:p>
            <a:r>
              <a:rPr lang="en-US" dirty="0"/>
              <a:t>As well as various appendices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938" y="2716074"/>
            <a:ext cx="1731268" cy="2328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3353545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973257-62BF-410D-9308-994EDBFC9A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33" y="559558"/>
            <a:ext cx="11406237" cy="58958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54F2FB-0363-4D10-ADB0-D35A6E860C2F}"/>
              </a:ext>
            </a:extLst>
          </p:cNvPr>
          <p:cNvSpPr/>
          <p:nvPr/>
        </p:nvSpPr>
        <p:spPr>
          <a:xfrm>
            <a:off x="6411558" y="3700631"/>
            <a:ext cx="3313355" cy="1301675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257335-DB0D-4026-AAC3-E97CA0EFD772}"/>
              </a:ext>
            </a:extLst>
          </p:cNvPr>
          <p:cNvSpPr/>
          <p:nvPr/>
        </p:nvSpPr>
        <p:spPr>
          <a:xfrm>
            <a:off x="3029803" y="1760561"/>
            <a:ext cx="6250675" cy="1749402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Data Collection &amp; Collaboration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dirty="0"/>
              <a:t>		</a:t>
            </a:r>
            <a:r>
              <a:rPr lang="en-US" sz="1000" dirty="0"/>
              <a:t>		              </a:t>
            </a:r>
            <a:r>
              <a:rPr lang="en-US" dirty="0"/>
              <a:t>What do we have?		</a:t>
            </a:r>
          </a:p>
          <a:p>
            <a:r>
              <a:rPr lang="en-US" dirty="0"/>
              <a:t>				What do people want?</a:t>
            </a:r>
          </a:p>
          <a:p>
            <a:r>
              <a:rPr lang="en-US" dirty="0"/>
              <a:t>				     What do the experts say?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2716474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75FF2-ECA3-4A59-93BF-E4BB53972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8" y="321746"/>
            <a:ext cx="11335322" cy="62045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1A811-C3DA-470C-A6B8-C45986180782}"/>
              </a:ext>
            </a:extLst>
          </p:cNvPr>
          <p:cNvSpPr/>
          <p:nvPr/>
        </p:nvSpPr>
        <p:spPr>
          <a:xfrm>
            <a:off x="622154" y="516112"/>
            <a:ext cx="6988629" cy="3152246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-390863" y="-104014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Needs Assessment &amp;</a:t>
            </a:r>
            <a:b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identification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404363" y="2235814"/>
            <a:ext cx="7093352" cy="165576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/>
              <a:t>What are the standards?		What is feasible?</a:t>
            </a:r>
          </a:p>
          <a:p>
            <a:pPr algn="l"/>
            <a:r>
              <a:rPr lang="en-US" dirty="0"/>
              <a:t>What does it take to accomplish?	When?</a:t>
            </a:r>
          </a:p>
          <a:p>
            <a:pPr algn="l"/>
            <a:r>
              <a:rPr lang="en-US" dirty="0"/>
              <a:t>What do we need?		Where?</a:t>
            </a:r>
          </a:p>
          <a:p>
            <a:pPr algn="l"/>
            <a:r>
              <a:rPr lang="en-US" dirty="0"/>
              <a:t>What are the priorities?</a:t>
            </a:r>
          </a:p>
          <a:p>
            <a:r>
              <a:rPr lang="en-US" dirty="0"/>
              <a:t>	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2181237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6" y="252868"/>
            <a:ext cx="11447362" cy="64391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1A811-C3DA-470C-A6B8-C45986180782}"/>
              </a:ext>
            </a:extLst>
          </p:cNvPr>
          <p:cNvSpPr/>
          <p:nvPr/>
        </p:nvSpPr>
        <p:spPr>
          <a:xfrm>
            <a:off x="622154" y="516112"/>
            <a:ext cx="6988629" cy="3152246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-390863" y="-104014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Appendix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404363" y="2235814"/>
            <a:ext cx="6310164" cy="1655762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dirty="0"/>
              <a:t>Will set standards and guidelines?</a:t>
            </a:r>
          </a:p>
          <a:p>
            <a:pPr algn="l"/>
            <a:r>
              <a:rPr lang="en-US" dirty="0"/>
              <a:t>Will assist decision makers in making informed decisions.</a:t>
            </a:r>
          </a:p>
          <a:p>
            <a:pPr algn="l"/>
            <a:r>
              <a:rPr lang="en-US" dirty="0"/>
              <a:t>Will ensure quality is implemented and maintained.</a:t>
            </a:r>
          </a:p>
          <a:p>
            <a:pPr algn="l"/>
            <a:r>
              <a:rPr lang="en-US" dirty="0"/>
              <a:t>Will reduce the number and frequency of decisions that need to be made regarding the Denton Park System.</a:t>
            </a:r>
          </a:p>
          <a:p>
            <a:pPr algn="l"/>
            <a:r>
              <a:rPr lang="en-US" dirty="0"/>
              <a:t>Most Importantly, it will outline what the residents of the City of Denton want / need in their Park System.  </a:t>
            </a:r>
          </a:p>
          <a:p>
            <a:r>
              <a:rPr lang="en-US" dirty="0"/>
              <a:t>	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3535945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8517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How will you benefit?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88557"/>
            <a:ext cx="9144000" cy="3941179"/>
          </a:xfrm>
        </p:spPr>
        <p:txBody>
          <a:bodyPr/>
          <a:lstStyle/>
          <a:p>
            <a:r>
              <a:rPr lang="en-US" dirty="0"/>
              <a:t>major contribution to society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full/shared credit for any work you contribute</a:t>
            </a:r>
          </a:p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(online and printed version)</a:t>
            </a:r>
          </a:p>
          <a:p>
            <a:r>
              <a:rPr lang="en-US" dirty="0"/>
              <a:t>you are free to publish your own papers on your research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may be opportunities to co-write papers / white papers</a:t>
            </a:r>
          </a:p>
          <a:p>
            <a:r>
              <a:rPr lang="en-US" dirty="0"/>
              <a:t>your research will have an effect on how we design future projects</a:t>
            </a:r>
          </a:p>
          <a:p>
            <a:r>
              <a:rPr lang="en-US" sz="1200" dirty="0"/>
              <a:t>( you will be able to say that you helped design future projects through the work you do on this master plan )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There are many categories and subcategories to work on.  You will have the opportunity to add many projects to your CV if you choose to do so.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29887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Collaboration / Research Topics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See Handout.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2704689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4310" y="509177"/>
            <a:ext cx="9144000" cy="165576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Glenn McLain</a:t>
            </a:r>
            <a:br>
              <a:rPr lang="en-US" sz="2400" dirty="0"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r>
              <a:rPr lang="en-US" sz="1600" b="1" dirty="0">
                <a:latin typeface="Century Gothic" panose="020B0502020202020204" pitchFamily="34" charset="0"/>
              </a:rPr>
              <a:t>City of Denton Parks &amp; Recreation Department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1600" dirty="0">
                <a:latin typeface="Century Gothic" panose="020B0502020202020204" pitchFamily="34" charset="0"/>
              </a:rPr>
              <a:t>Parks Landscape Architect</a:t>
            </a:r>
            <a:br>
              <a:rPr lang="en-US" sz="2400" dirty="0"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endParaRPr lang="en-US" sz="2400" dirty="0">
              <a:solidFill>
                <a:srgbClr val="FFFF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778125"/>
            <a:ext cx="9144000" cy="378404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		</a:t>
            </a:r>
          </a:p>
        </p:txBody>
      </p:sp>
      <p:sp>
        <p:nvSpPr>
          <p:cNvPr id="4" name="Oval 3"/>
          <p:cNvSpPr/>
          <p:nvPr/>
        </p:nvSpPr>
        <p:spPr>
          <a:xfrm>
            <a:off x="1613273" y="3203262"/>
            <a:ext cx="954911" cy="95491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848" y="3174388"/>
            <a:ext cx="963251" cy="969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944" y="3203262"/>
            <a:ext cx="963251" cy="969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543" y="3188825"/>
            <a:ext cx="963251" cy="969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238" y="3174388"/>
            <a:ext cx="963251" cy="9693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2901" y="4365070"/>
            <a:ext cx="13338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Collect</a:t>
            </a:r>
          </a:p>
          <a:p>
            <a:r>
              <a:rPr lang="en-US" sz="1200" dirty="0"/>
              <a:t>Information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58446" y="4365070"/>
            <a:ext cx="1318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Organize</a:t>
            </a:r>
          </a:p>
          <a:p>
            <a:r>
              <a:rPr lang="en-US" sz="1200" dirty="0"/>
              <a:t>Information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9543" y="4365070"/>
            <a:ext cx="1318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Analyze</a:t>
            </a:r>
          </a:p>
          <a:p>
            <a:r>
              <a:rPr lang="en-US" sz="1200" dirty="0"/>
              <a:t>Information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76848" y="4365070"/>
            <a:ext cx="13185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Create</a:t>
            </a:r>
          </a:p>
          <a:p>
            <a:r>
              <a:rPr lang="en-US" sz="1200" dirty="0"/>
              <a:t>Ideas / concepts</a:t>
            </a:r>
          </a:p>
          <a:p>
            <a:r>
              <a:rPr lang="en-US" sz="1200" dirty="0"/>
              <a:t>From Information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59944" y="4365070"/>
            <a:ext cx="21780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Distribute</a:t>
            </a:r>
          </a:p>
          <a:p>
            <a:r>
              <a:rPr lang="en-US" sz="1200" dirty="0"/>
              <a:t>Information in the form of:</a:t>
            </a:r>
          </a:p>
          <a:p>
            <a:r>
              <a:rPr lang="en-US" sz="1200" dirty="0"/>
              <a:t>Print</a:t>
            </a:r>
          </a:p>
          <a:p>
            <a:r>
              <a:rPr lang="en-US" sz="1200" dirty="0"/>
              <a:t>Digital</a:t>
            </a:r>
          </a:p>
          <a:p>
            <a:r>
              <a:rPr lang="en-US" sz="1200" dirty="0"/>
              <a:t>Built Interactive Environments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388082" y="3673499"/>
            <a:ext cx="3624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442" y="3577874"/>
            <a:ext cx="445047" cy="1646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070" y="3579562"/>
            <a:ext cx="445047" cy="1646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340" y="3576759"/>
            <a:ext cx="445047" cy="16460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4835" y="6080053"/>
            <a:ext cx="364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Potential Similarities in our Process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613273" y="2718009"/>
            <a:ext cx="1904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#1 Health, Safety &amp; Welfare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75662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778125"/>
            <a:ext cx="9144000" cy="378404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		</a:t>
            </a:r>
          </a:p>
        </p:txBody>
      </p:sp>
      <p:sp>
        <p:nvSpPr>
          <p:cNvPr id="4" name="Oval 3"/>
          <p:cNvSpPr/>
          <p:nvPr/>
        </p:nvSpPr>
        <p:spPr>
          <a:xfrm>
            <a:off x="1613273" y="3203262"/>
            <a:ext cx="954911" cy="95491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848" y="3174388"/>
            <a:ext cx="963251" cy="969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944" y="3203262"/>
            <a:ext cx="963251" cy="969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543" y="3188825"/>
            <a:ext cx="963251" cy="969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238" y="3174388"/>
            <a:ext cx="963251" cy="9693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2901" y="4365070"/>
            <a:ext cx="13338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Collect</a:t>
            </a:r>
          </a:p>
          <a:p>
            <a:r>
              <a:rPr lang="en-US" sz="1200" dirty="0"/>
              <a:t>Information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58446" y="4365070"/>
            <a:ext cx="1318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Organize</a:t>
            </a:r>
          </a:p>
          <a:p>
            <a:r>
              <a:rPr lang="en-US" sz="1200" dirty="0"/>
              <a:t>Information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9543" y="4365070"/>
            <a:ext cx="1318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Analyze</a:t>
            </a:r>
          </a:p>
          <a:p>
            <a:r>
              <a:rPr lang="en-US" sz="1200" dirty="0"/>
              <a:t>Information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76848" y="4365070"/>
            <a:ext cx="13185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Create</a:t>
            </a:r>
          </a:p>
          <a:p>
            <a:r>
              <a:rPr lang="en-US" sz="1200" dirty="0"/>
              <a:t>Ideas / concepts</a:t>
            </a:r>
          </a:p>
          <a:p>
            <a:r>
              <a:rPr lang="en-US" sz="1200" dirty="0"/>
              <a:t>From Information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59944" y="4365070"/>
            <a:ext cx="21780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Distribute</a:t>
            </a:r>
          </a:p>
          <a:p>
            <a:r>
              <a:rPr lang="en-US" sz="1200" dirty="0"/>
              <a:t>Information in the form of:</a:t>
            </a:r>
          </a:p>
          <a:p>
            <a:r>
              <a:rPr lang="en-US" sz="1200" dirty="0"/>
              <a:t>Print</a:t>
            </a:r>
          </a:p>
          <a:p>
            <a:r>
              <a:rPr lang="en-US" sz="1200" dirty="0"/>
              <a:t>Digital</a:t>
            </a:r>
          </a:p>
          <a:p>
            <a:r>
              <a:rPr lang="en-US" sz="1200" dirty="0"/>
              <a:t>Built Interactive Environments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388082" y="3673499"/>
            <a:ext cx="3624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212" y="3605633"/>
            <a:ext cx="445047" cy="1646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442" y="3577874"/>
            <a:ext cx="445047" cy="1646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070" y="3579562"/>
            <a:ext cx="445047" cy="1646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340" y="3576759"/>
            <a:ext cx="445047" cy="1646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799107" y="4365070"/>
            <a:ext cx="1464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Collect</a:t>
            </a:r>
          </a:p>
          <a:p>
            <a:r>
              <a:rPr lang="en-US" sz="1200" dirty="0"/>
              <a:t>Information</a:t>
            </a:r>
          </a:p>
          <a:p>
            <a:r>
              <a:rPr lang="en-US" sz="1200" dirty="0"/>
              <a:t>Through </a:t>
            </a:r>
          </a:p>
          <a:p>
            <a:r>
              <a:rPr lang="en-US" sz="1200" dirty="0"/>
              <a:t>Post - Observational Studies &amp; Feedback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028" y="3203262"/>
            <a:ext cx="963251" cy="969348"/>
          </a:xfrm>
          <a:prstGeom prst="rect">
            <a:avLst/>
          </a:prstGeom>
        </p:spPr>
      </p:pic>
      <p:cxnSp>
        <p:nvCxnSpPr>
          <p:cNvPr id="31" name="Elbow Connector 30"/>
          <p:cNvCxnSpPr/>
          <p:nvPr/>
        </p:nvCxnSpPr>
        <p:spPr>
          <a:xfrm>
            <a:off x="10544127" y="3741365"/>
            <a:ext cx="914400" cy="91440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4127" y="3605633"/>
            <a:ext cx="445047" cy="1646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016211" y="3365239"/>
            <a:ext cx="999831" cy="9998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896728" y="2960011"/>
            <a:ext cx="645852" cy="164606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>
            <a:off x="5008893" y="3037941"/>
            <a:ext cx="0" cy="364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5" idx="0"/>
          </p:cNvCxnSpPr>
          <p:nvPr/>
        </p:nvCxnSpPr>
        <p:spPr>
          <a:xfrm>
            <a:off x="5008893" y="3037938"/>
            <a:ext cx="5128458" cy="43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14835" y="6080053"/>
            <a:ext cx="519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Potential Similarities in our Process </a:t>
            </a:r>
            <a:r>
              <a:rPr lang="en-US" sz="1200" b="1" dirty="0"/>
              <a:t>……..continued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4121882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59944" y="5359078"/>
            <a:ext cx="2064405" cy="3530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778125"/>
            <a:ext cx="9144000" cy="378404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		</a:t>
            </a:r>
          </a:p>
        </p:txBody>
      </p:sp>
      <p:sp>
        <p:nvSpPr>
          <p:cNvPr id="4" name="Oval 3"/>
          <p:cNvSpPr/>
          <p:nvPr/>
        </p:nvSpPr>
        <p:spPr>
          <a:xfrm>
            <a:off x="1613273" y="3203262"/>
            <a:ext cx="954911" cy="95491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848" y="3174388"/>
            <a:ext cx="963251" cy="969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944" y="3203262"/>
            <a:ext cx="963251" cy="969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543" y="3188825"/>
            <a:ext cx="963251" cy="969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238" y="3174388"/>
            <a:ext cx="963251" cy="9693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2901" y="4365070"/>
            <a:ext cx="13338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Collect</a:t>
            </a:r>
          </a:p>
          <a:p>
            <a:r>
              <a:rPr lang="en-US" sz="1200" dirty="0"/>
              <a:t>Information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58446" y="4365070"/>
            <a:ext cx="1318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Organize</a:t>
            </a:r>
          </a:p>
          <a:p>
            <a:r>
              <a:rPr lang="en-US" sz="1200" dirty="0"/>
              <a:t>Information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9543" y="4365070"/>
            <a:ext cx="1318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Analyze</a:t>
            </a:r>
          </a:p>
          <a:p>
            <a:r>
              <a:rPr lang="en-US" sz="1200" dirty="0"/>
              <a:t>Information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76848" y="4365070"/>
            <a:ext cx="13185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Create</a:t>
            </a:r>
          </a:p>
          <a:p>
            <a:r>
              <a:rPr lang="en-US" sz="1200" dirty="0"/>
              <a:t>Ideas / concepts</a:t>
            </a:r>
          </a:p>
          <a:p>
            <a:r>
              <a:rPr lang="en-US" sz="1200" dirty="0"/>
              <a:t>From Information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59944" y="4365070"/>
            <a:ext cx="21780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Distribute</a:t>
            </a:r>
          </a:p>
          <a:p>
            <a:r>
              <a:rPr lang="en-US" sz="1200" dirty="0"/>
              <a:t>Information in the form of:</a:t>
            </a:r>
          </a:p>
          <a:p>
            <a:r>
              <a:rPr lang="en-US" sz="1200" dirty="0"/>
              <a:t>Print</a:t>
            </a:r>
          </a:p>
          <a:p>
            <a:r>
              <a:rPr lang="en-US" sz="1200" dirty="0"/>
              <a:t>Digital</a:t>
            </a:r>
          </a:p>
          <a:p>
            <a:endParaRPr lang="en-US" sz="1200" dirty="0"/>
          </a:p>
          <a:p>
            <a:r>
              <a:rPr lang="en-US" sz="1200" dirty="0"/>
              <a:t>Built Interactive Environments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388082" y="3673499"/>
            <a:ext cx="3624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212" y="3605633"/>
            <a:ext cx="445047" cy="1646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442" y="3577874"/>
            <a:ext cx="445047" cy="1646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070" y="3579562"/>
            <a:ext cx="445047" cy="1646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340" y="3576759"/>
            <a:ext cx="445047" cy="1646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799107" y="4365070"/>
            <a:ext cx="1464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Collect</a:t>
            </a:r>
          </a:p>
          <a:p>
            <a:r>
              <a:rPr lang="en-US" sz="1200" dirty="0"/>
              <a:t>Information</a:t>
            </a:r>
          </a:p>
          <a:p>
            <a:r>
              <a:rPr lang="en-US" sz="1200" dirty="0"/>
              <a:t>Through </a:t>
            </a:r>
          </a:p>
          <a:p>
            <a:r>
              <a:rPr lang="en-US" sz="1200" dirty="0"/>
              <a:t>Post - Observational Studies &amp; Feedback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028" y="3203262"/>
            <a:ext cx="963251" cy="969348"/>
          </a:xfrm>
          <a:prstGeom prst="rect">
            <a:avLst/>
          </a:prstGeom>
        </p:spPr>
      </p:pic>
      <p:cxnSp>
        <p:nvCxnSpPr>
          <p:cNvPr id="31" name="Elbow Connector 30"/>
          <p:cNvCxnSpPr/>
          <p:nvPr/>
        </p:nvCxnSpPr>
        <p:spPr>
          <a:xfrm>
            <a:off x="10544127" y="3741365"/>
            <a:ext cx="914400" cy="91440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4127" y="3605633"/>
            <a:ext cx="445047" cy="1646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016211" y="3365239"/>
            <a:ext cx="999831" cy="9998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896728" y="2960011"/>
            <a:ext cx="645852" cy="164606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>
            <a:off x="5008893" y="3037941"/>
            <a:ext cx="0" cy="364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5" idx="0"/>
          </p:cNvCxnSpPr>
          <p:nvPr/>
        </p:nvCxnSpPr>
        <p:spPr>
          <a:xfrm>
            <a:off x="5008893" y="3037938"/>
            <a:ext cx="5128458" cy="43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14835" y="6080053"/>
            <a:ext cx="430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Main Difference in our Processes…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2208805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7403282" y="1436266"/>
            <a:ext cx="914400" cy="3610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87" y="381965"/>
            <a:ext cx="4538086" cy="600726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99311" y="266218"/>
            <a:ext cx="567160" cy="6192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38" y="2546431"/>
            <a:ext cx="6889799" cy="38427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39" y="1064870"/>
            <a:ext cx="2407930" cy="134302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552456" y="5960962"/>
            <a:ext cx="1255854" cy="369332"/>
          </a:xfrm>
          <a:prstGeom prst="rect">
            <a:avLst/>
          </a:prstGeom>
          <a:solidFill>
            <a:schemeClr val="tx1">
              <a:lumMod val="9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Glenn McLain 2019</a:t>
            </a:r>
          </a:p>
          <a:p>
            <a:r>
              <a:rPr lang="en-US" sz="600" dirty="0">
                <a:solidFill>
                  <a:schemeClr val="bg1"/>
                </a:solidFill>
              </a:rPr>
              <a:t>City of Denton Parks &amp; Recreation</a:t>
            </a:r>
          </a:p>
          <a:p>
            <a:r>
              <a:rPr lang="en-US" sz="600" dirty="0">
                <a:solidFill>
                  <a:schemeClr val="bg1"/>
                </a:solidFill>
              </a:rPr>
              <a:t>Conceptual Design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144" y="1064378"/>
            <a:ext cx="1255885" cy="37188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483032" y="987145"/>
            <a:ext cx="4386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Examples:</a:t>
            </a:r>
          </a:p>
          <a:p>
            <a:endParaRPr lang="en-US" sz="1400" dirty="0"/>
          </a:p>
          <a:p>
            <a:r>
              <a:rPr lang="en-US" sz="1400" b="1" dirty="0"/>
              <a:t>How information, correctly handled, becomes physical, interactive environmental entities.</a:t>
            </a:r>
            <a:endParaRPr 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1548751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65" y="1965972"/>
            <a:ext cx="7768641" cy="441746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526911" y="1816586"/>
            <a:ext cx="914400" cy="4838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4" y="353095"/>
            <a:ext cx="5120527" cy="6030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9878" y="1965972"/>
            <a:ext cx="432122" cy="4753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06" y="5961607"/>
            <a:ext cx="1255885" cy="371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418" y="5987681"/>
            <a:ext cx="1255885" cy="3718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41311" y="381965"/>
            <a:ext cx="53185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 take an interdisciplinary approach to all designs by pulling information from Aesthetics, Anthropology, Architecture, Behavioral Science, Biology, Environmental Science, Geography, Interior Design,  Philosophy, Physiology, Psychology and many others…. </a:t>
            </a:r>
            <a:r>
              <a:rPr lang="en-US" b="1" dirty="0"/>
              <a:t>Ultimately I think the discipline of Information Science has the potential to contribute more than all the others combined.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3126205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5972534" y="1619813"/>
            <a:ext cx="914400" cy="4838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9" y="1268132"/>
            <a:ext cx="7158261" cy="5239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82" y="4194327"/>
            <a:ext cx="3530278" cy="2325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252" y="1946520"/>
            <a:ext cx="3545507" cy="20205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734" y="1408466"/>
            <a:ext cx="1255885" cy="371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843" y="3566254"/>
            <a:ext cx="1255885" cy="371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8402" y="4255852"/>
            <a:ext cx="1255885" cy="3718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21252" y="381965"/>
            <a:ext cx="3545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1600" dirty="0"/>
              <a:t>his is what happens when you lean heavily on </a:t>
            </a:r>
            <a:r>
              <a:rPr lang="en-US" b="1" dirty="0"/>
              <a:t>demographics, </a:t>
            </a:r>
            <a:r>
              <a:rPr lang="en-US" sz="1600" dirty="0"/>
              <a:t>the concept of </a:t>
            </a:r>
            <a:r>
              <a:rPr lang="en-US" b="1" dirty="0"/>
              <a:t>perception &amp; anthropology.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752644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78" y="1250078"/>
            <a:ext cx="10058400" cy="56100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9084" y="1209554"/>
            <a:ext cx="10749226" cy="897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91" y="6348714"/>
            <a:ext cx="10760373" cy="509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0608" y="5918479"/>
            <a:ext cx="1255885" cy="3718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21252" y="381965"/>
            <a:ext cx="3545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1600" dirty="0"/>
              <a:t>his is how information enhances the </a:t>
            </a:r>
            <a:r>
              <a:rPr lang="en-US" b="1" dirty="0"/>
              <a:t>Identity </a:t>
            </a:r>
            <a:r>
              <a:rPr lang="en-US" sz="1600" dirty="0"/>
              <a:t>of The City of Denton. 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8896" y="659554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2286483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9878" y="1965972"/>
            <a:ext cx="432122" cy="4753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2" y="3046652"/>
            <a:ext cx="5824199" cy="3645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10" y="214660"/>
            <a:ext cx="2812001" cy="2894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2" y="0"/>
            <a:ext cx="2567004" cy="33242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5984111" cy="3298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33" y="3032589"/>
            <a:ext cx="5917277" cy="341406"/>
          </a:xfrm>
          <a:prstGeom prst="rect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1319" y="3046652"/>
            <a:ext cx="5664620" cy="3645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2391" y="2703328"/>
            <a:ext cx="796963" cy="2359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8104" y="397509"/>
            <a:ext cx="766206" cy="2268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3469" y="6240899"/>
            <a:ext cx="1255885" cy="3718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8791" y="6240899"/>
            <a:ext cx="1255885" cy="3718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21252" y="381965"/>
            <a:ext cx="354550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1600" dirty="0"/>
              <a:t>hese are examples of how information helps to identify areas that need to be addressed in relation to beautification and/or the creation of subcategories of identity such as district identities, hierarchy of important spaces etc.  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38896" y="6653417"/>
            <a:ext cx="11875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Call for Collaboration: Catapulting the Data of Today into the Environment of Tomorrow									                                 Glenn McLain / February 15, 2019</a:t>
            </a:r>
          </a:p>
        </p:txBody>
      </p:sp>
    </p:spTree>
    <p:extLst>
      <p:ext uri="{BB962C8B-B14F-4D97-AF65-F5344CB8AC3E}">
        <p14:creationId xmlns:p14="http://schemas.microsoft.com/office/powerpoint/2010/main" val="1072807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</TotalTime>
  <Words>851</Words>
  <Application>Microsoft Office PowerPoint</Application>
  <PresentationFormat>Widescreen</PresentationFormat>
  <Paragraphs>137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Berlin Sans FB Demi</vt:lpstr>
      <vt:lpstr>Calibri</vt:lpstr>
      <vt:lpstr>Calibri Light</vt:lpstr>
      <vt:lpstr>Century Gothic</vt:lpstr>
      <vt:lpstr>Office Theme</vt:lpstr>
      <vt:lpstr>Call for Collaboration: </vt:lpstr>
      <vt:lpstr>Glenn McLain City of Denton Parks &amp; Recreation Department Parks Landscape Architect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Denton Parks, Recreation &amp; Trails 2020 Master Plan</vt:lpstr>
      <vt:lpstr>What is a Master Plan?</vt:lpstr>
      <vt:lpstr>How Is It Broken Down?</vt:lpstr>
      <vt:lpstr>What can I collaborate on?</vt:lpstr>
      <vt:lpstr>Data Collection &amp; Collaboration</vt:lpstr>
      <vt:lpstr>Needs Assessment &amp; identification</vt:lpstr>
      <vt:lpstr>Appendix</vt:lpstr>
      <vt:lpstr>How will you benefit?</vt:lpstr>
      <vt:lpstr>Collaboration / Research Topics</vt:lpstr>
    </vt:vector>
  </TitlesOfParts>
  <Company>City of Denton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Mclain, Glenn R.</dc:creator>
  <cp:lastModifiedBy>Chinami McLain</cp:lastModifiedBy>
  <cp:revision>65</cp:revision>
  <cp:lastPrinted>2019-02-14T15:39:49Z</cp:lastPrinted>
  <dcterms:created xsi:type="dcterms:W3CDTF">2019-02-12T14:06:49Z</dcterms:created>
  <dcterms:modified xsi:type="dcterms:W3CDTF">2019-02-14T22:15:25Z</dcterms:modified>
</cp:coreProperties>
</file>